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media/media1.wav" ContentType="audio/wav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6" r:id="rId2"/>
    <p:sldId id="301" r:id="rId3"/>
    <p:sldId id="303" r:id="rId4"/>
    <p:sldId id="270" r:id="rId5"/>
    <p:sldId id="279" r:id="rId6"/>
    <p:sldId id="299" r:id="rId7"/>
    <p:sldId id="304" r:id="rId8"/>
    <p:sldId id="272" r:id="rId9"/>
    <p:sldId id="281" r:id="rId10"/>
    <p:sldId id="300" r:id="rId11"/>
    <p:sldId id="274" r:id="rId12"/>
    <p:sldId id="284" r:id="rId13"/>
    <p:sldId id="286" r:id="rId14"/>
    <p:sldId id="287" r:id="rId15"/>
    <p:sldId id="288" r:id="rId16"/>
    <p:sldId id="289" r:id="rId17"/>
    <p:sldId id="291" r:id="rId18"/>
    <p:sldId id="278" r:id="rId19"/>
    <p:sldId id="285" r:id="rId20"/>
    <p:sldId id="293" r:id="rId21"/>
  </p:sldIdLst>
  <p:sldSz cx="12192000" cy="6858000"/>
  <p:notesSz cx="6735763" cy="986948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Untitled Section" id="{CD3BDFAD-8A5B-4EB5-BD2C-9C0729326FD7}">
          <p14:sldIdLst>
            <p14:sldId id="256"/>
            <p14:sldId id="301"/>
            <p14:sldId id="303"/>
            <p14:sldId id="270"/>
            <p14:sldId id="279"/>
            <p14:sldId id="299"/>
            <p14:sldId id="304"/>
            <p14:sldId id="272"/>
            <p14:sldId id="281"/>
            <p14:sldId id="300"/>
            <p14:sldId id="274"/>
            <p14:sldId id="284"/>
            <p14:sldId id="286"/>
            <p14:sldId id="287"/>
            <p14:sldId id="288"/>
            <p14:sldId id="289"/>
            <p14:sldId id="291"/>
            <p14:sldId id="278"/>
            <p14:sldId id="285"/>
            <p14:sldId id="293"/>
          </p14:sldIdLst>
        </p14:section>
      </p14:sectionLst>
    </p:ex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671" autoAdjust="0"/>
  </p:normalViewPr>
  <p:slideViewPr>
    <p:cSldViewPr snapToGrid="0">
      <p:cViewPr>
        <p:scale>
          <a:sx n="72" d="100"/>
          <a:sy n="72" d="100"/>
        </p:scale>
        <p:origin x="-576" y="15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39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1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1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EC016E-E8C2-4F47-8730-93EAEFA21580}" type="datetimeFigureOut">
              <a:rPr lang="en-US" smtClean="0"/>
              <a:t>12/7/2020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1233488"/>
            <a:ext cx="5919787" cy="3330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3577" y="4749691"/>
            <a:ext cx="5388610" cy="388611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74301"/>
            <a:ext cx="2918831" cy="4951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15373" y="9374301"/>
            <a:ext cx="2918831" cy="4951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58B5E6-62AD-4726-9F3B-F658B4E340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49725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69270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2C0FA0-B834-4D74-A4EC-9BAEC59E7FD2}" type="datetimeFigureOut">
              <a:rPr lang="en-US" smtClean="0"/>
              <a:t>12/7/2020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CD4F5-2E35-44DD-B911-83A2307214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36464"/>
      </p:ext>
    </p:extLst>
  </p:cSld>
  <p:clrMapOvr>
    <a:masterClrMapping/>
  </p:clrMapOvr>
  <p:transition spd="slow">
    <p:wipe dir="d"/>
    <p:sndAc>
      <p:stSnd>
        <p:snd r:embed="rId1" name="millionaire1.wav"/>
      </p:stSnd>
    </p:sndAc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2C0FA0-B834-4D74-A4EC-9BAEC59E7FD2}" type="datetimeFigureOut">
              <a:rPr lang="en-US" smtClean="0"/>
              <a:t>12/7/2020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CD4F5-2E35-44DD-B911-83A2307214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5831740"/>
      </p:ext>
    </p:extLst>
  </p:cSld>
  <p:clrMapOvr>
    <a:masterClrMapping/>
  </p:clrMapOvr>
  <p:transition spd="slow">
    <p:wipe dir="d"/>
    <p:sndAc>
      <p:stSnd>
        <p:snd r:embed="rId1" name="millionaire1.wav"/>
      </p:stSnd>
    </p:sndAc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2C0FA0-B834-4D74-A4EC-9BAEC59E7FD2}" type="datetimeFigureOut">
              <a:rPr lang="en-US" smtClean="0"/>
              <a:t>12/7/2020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CD4F5-2E35-44DD-B911-83A2307214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2414657"/>
      </p:ext>
    </p:extLst>
  </p:cSld>
  <p:clrMapOvr>
    <a:masterClrMapping/>
  </p:clrMapOvr>
  <p:transition spd="slow">
    <p:wipe dir="d"/>
    <p:sndAc>
      <p:stSnd>
        <p:snd r:embed="rId1" name="millionaire1.wav"/>
      </p:stSnd>
    </p:sndAc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5D88CD-58E0-4619-8921-61C3E7DDED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63864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2C0FA0-B834-4D74-A4EC-9BAEC59E7FD2}" type="datetimeFigureOut">
              <a:rPr lang="en-US" smtClean="0"/>
              <a:t>12/7/2020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CD4F5-2E35-44DD-B911-83A2307214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2843023"/>
      </p:ext>
    </p:extLst>
  </p:cSld>
  <p:clrMapOvr>
    <a:masterClrMapping/>
  </p:clrMapOvr>
  <p:transition spd="slow">
    <p:wipe dir="d"/>
    <p:sndAc>
      <p:stSnd>
        <p:snd r:embed="rId1" name="millionaire1.wav"/>
      </p:stSnd>
    </p:sndAc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2C0FA0-B834-4D74-A4EC-9BAEC59E7FD2}" type="datetimeFigureOut">
              <a:rPr lang="en-US" smtClean="0"/>
              <a:t>12/7/2020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CD4F5-2E35-44DD-B911-83A2307214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3944533"/>
      </p:ext>
    </p:extLst>
  </p:cSld>
  <p:clrMapOvr>
    <a:masterClrMapping/>
  </p:clrMapOvr>
  <p:transition spd="slow">
    <p:wipe dir="d"/>
    <p:sndAc>
      <p:stSnd>
        <p:snd r:embed="rId1" name="millionaire1.wav"/>
      </p:stSnd>
    </p:sndAc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2C0FA0-B834-4D74-A4EC-9BAEC59E7FD2}" type="datetimeFigureOut">
              <a:rPr lang="en-US" smtClean="0"/>
              <a:t>12/7/2020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CD4F5-2E35-44DD-B911-83A2307214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007079"/>
      </p:ext>
    </p:extLst>
  </p:cSld>
  <p:clrMapOvr>
    <a:masterClrMapping/>
  </p:clrMapOvr>
  <p:transition spd="slow">
    <p:wipe dir="d"/>
    <p:sndAc>
      <p:stSnd>
        <p:snd r:embed="rId1" name="millionaire1.wav"/>
      </p:stSnd>
    </p:sndAc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2C0FA0-B834-4D74-A4EC-9BAEC59E7FD2}" type="datetimeFigureOut">
              <a:rPr lang="en-US" smtClean="0"/>
              <a:t>12/7/2020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CD4F5-2E35-44DD-B911-83A2307214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9219887"/>
      </p:ext>
    </p:extLst>
  </p:cSld>
  <p:clrMapOvr>
    <a:masterClrMapping/>
  </p:clrMapOvr>
  <p:transition spd="slow">
    <p:wipe dir="d"/>
    <p:sndAc>
      <p:stSnd>
        <p:snd r:embed="rId1" name="millionaire1.wav"/>
      </p:stSnd>
    </p:sndAc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2C0FA0-B834-4D74-A4EC-9BAEC59E7FD2}" type="datetimeFigureOut">
              <a:rPr lang="en-US" smtClean="0"/>
              <a:t>12/7/2020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CD4F5-2E35-44DD-B911-83A2307214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664207"/>
      </p:ext>
    </p:extLst>
  </p:cSld>
  <p:clrMapOvr>
    <a:masterClrMapping/>
  </p:clrMapOvr>
  <p:transition spd="slow">
    <p:wipe dir="d"/>
    <p:sndAc>
      <p:stSnd>
        <p:snd r:embed="rId1" name="millionaire1.wav"/>
      </p:stSnd>
    </p:sndAc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2C0FA0-B834-4D74-A4EC-9BAEC59E7FD2}" type="datetimeFigureOut">
              <a:rPr lang="en-US" smtClean="0"/>
              <a:t>12/7/2020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CD4F5-2E35-44DD-B911-83A2307214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2238879"/>
      </p:ext>
    </p:extLst>
  </p:cSld>
  <p:clrMapOvr>
    <a:masterClrMapping/>
  </p:clrMapOvr>
  <p:transition spd="slow">
    <p:wipe dir="d"/>
    <p:sndAc>
      <p:stSnd>
        <p:snd r:embed="rId1" name="millionaire1.wav"/>
      </p:stSnd>
    </p:sndAc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2C0FA0-B834-4D74-A4EC-9BAEC59E7FD2}" type="datetimeFigureOut">
              <a:rPr lang="en-US" smtClean="0"/>
              <a:t>12/7/2020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CD4F5-2E35-44DD-B911-83A2307214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662146"/>
      </p:ext>
    </p:extLst>
  </p:cSld>
  <p:clrMapOvr>
    <a:masterClrMapping/>
  </p:clrMapOvr>
  <p:transition spd="slow">
    <p:wipe dir="d"/>
    <p:sndAc>
      <p:stSnd>
        <p:snd r:embed="rId1" name="millionaire1.wav"/>
      </p:stSnd>
    </p:sndAc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2C0FA0-B834-4D74-A4EC-9BAEC59E7FD2}" type="datetimeFigureOut">
              <a:rPr lang="en-US" smtClean="0"/>
              <a:t>12/7/2020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CD4F5-2E35-44DD-B911-83A2307214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5381642"/>
      </p:ext>
    </p:extLst>
  </p:cSld>
  <p:clrMapOvr>
    <a:masterClrMapping/>
  </p:clrMapOvr>
  <p:transition spd="slow">
    <p:wipe dir="d"/>
    <p:sndAc>
      <p:stSnd>
        <p:snd r:embed="rId1" name="millionaire1.wav"/>
      </p:stSnd>
    </p:sndAc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audio" Target="../media/audio1.wav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2C0FA0-B834-4D74-A4EC-9BAEC59E7FD2}" type="datetimeFigureOut">
              <a:rPr lang="en-US" smtClean="0"/>
              <a:t>12/7/2020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9CD4F5-2E35-44DD-B911-83A2307214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1556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slow">
    <p:wipe dir="d"/>
    <p:sndAc>
      <p:stSnd>
        <p:snd r:embed="rId14" name="millionaire1.wav"/>
      </p:stSnd>
    </p:sndAc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g"/><Relationship Id="rId3" Type="http://schemas.openxmlformats.org/officeDocument/2006/relationships/slideLayout" Target="../slideLayouts/slideLayout8.xml"/><Relationship Id="rId7" Type="http://schemas.openxmlformats.org/officeDocument/2006/relationships/audio" Target="../media/audio13.wav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12.wav"/><Relationship Id="rId5" Type="http://schemas.openxmlformats.org/officeDocument/2006/relationships/audio" Target="../media/audio11.wav"/><Relationship Id="rId10" Type="http://schemas.openxmlformats.org/officeDocument/2006/relationships/image" Target="../media/image28.png"/><Relationship Id="rId4" Type="http://schemas.openxmlformats.org/officeDocument/2006/relationships/audio" Target="../media/audio10.wav"/><Relationship Id="rId9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audio" Target="../media/audio14.wav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10.jpg"/><Relationship Id="rId7" Type="http://schemas.openxmlformats.org/officeDocument/2006/relationships/audio" Target="../media/audio14.wav"/><Relationship Id="rId2" Type="http://schemas.openxmlformats.org/officeDocument/2006/relationships/audio" Target="../media/audio15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10.jpg"/><Relationship Id="rId7" Type="http://schemas.openxmlformats.org/officeDocument/2006/relationships/audio" Target="../media/audio14.wav"/><Relationship Id="rId2" Type="http://schemas.openxmlformats.org/officeDocument/2006/relationships/audio" Target="../media/audio15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10.jpg"/><Relationship Id="rId7" Type="http://schemas.openxmlformats.org/officeDocument/2006/relationships/audio" Target="../media/audio14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10.jpg"/><Relationship Id="rId7" Type="http://schemas.openxmlformats.org/officeDocument/2006/relationships/audio" Target="../media/audio14.wav"/><Relationship Id="rId2" Type="http://schemas.openxmlformats.org/officeDocument/2006/relationships/audio" Target="../media/audio15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6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7.wav"/><Relationship Id="rId13" Type="http://schemas.openxmlformats.org/officeDocument/2006/relationships/image" Target="../media/image23.png"/><Relationship Id="rId3" Type="http://schemas.openxmlformats.org/officeDocument/2006/relationships/audio" Target="../media/audio3.wav"/><Relationship Id="rId7" Type="http://schemas.openxmlformats.org/officeDocument/2006/relationships/audio" Target="../media/audio6.wav"/><Relationship Id="rId12" Type="http://schemas.openxmlformats.org/officeDocument/2006/relationships/image" Target="../media/image2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8.xml"/><Relationship Id="rId6" Type="http://schemas.openxmlformats.org/officeDocument/2006/relationships/audio" Target="../media/audio1.wav"/><Relationship Id="rId11" Type="http://schemas.openxmlformats.org/officeDocument/2006/relationships/image" Target="../media/image21.jpg"/><Relationship Id="rId5" Type="http://schemas.openxmlformats.org/officeDocument/2006/relationships/audio" Target="../media/audio5.wav"/><Relationship Id="rId15" Type="http://schemas.openxmlformats.org/officeDocument/2006/relationships/image" Target="../media/image25.png"/><Relationship Id="rId10" Type="http://schemas.openxmlformats.org/officeDocument/2006/relationships/audio" Target="../media/audio9.wav"/><Relationship Id="rId4" Type="http://schemas.openxmlformats.org/officeDocument/2006/relationships/audio" Target="../media/audio4.wav"/><Relationship Id="rId9" Type="http://schemas.openxmlformats.org/officeDocument/2006/relationships/audio" Target="../media/audio8.wav"/><Relationship Id="rId1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1607585"/>
          </a:xfrm>
        </p:spPr>
        <p:txBody>
          <a:bodyPr>
            <a:prstTxWarp prst="textTriangle">
              <a:avLst/>
            </a:prstTxWarp>
          </a:bodyPr>
          <a:lstStyle/>
          <a:p>
            <a:r>
              <a:rPr lang="en-US" sz="3600" dirty="0" smtClean="0">
                <a:solidFill>
                  <a:srgbClr val="0070C0"/>
                </a:solidFill>
                <a:latin typeface="Brush Script MT" panose="03060802040406070304" pitchFamily="66" charset="0"/>
              </a:rPr>
              <a:t>Quoi Son Primary School</a:t>
            </a:r>
            <a:r>
              <a:rPr lang="en-US" dirty="0" smtClean="0">
                <a:solidFill>
                  <a:srgbClr val="0070C0"/>
                </a:solidFill>
                <a:latin typeface="Algerian" panose="04020705040A02060702" pitchFamily="82" charset="0"/>
              </a:rPr>
              <a:t/>
            </a:r>
            <a:br>
              <a:rPr lang="en-US" dirty="0" smtClean="0">
                <a:solidFill>
                  <a:srgbClr val="0070C0"/>
                </a:solidFill>
                <a:latin typeface="Algerian" panose="04020705040A02060702" pitchFamily="82" charset="0"/>
              </a:rPr>
            </a:br>
            <a:r>
              <a:rPr lang="en-US" dirty="0" smtClean="0">
                <a:solidFill>
                  <a:srgbClr val="C00000"/>
                </a:solidFill>
                <a:latin typeface="Brush Script MT" panose="03060802040406070304" pitchFamily="66" charset="0"/>
              </a:rPr>
              <a:t>Welcome to our class!</a:t>
            </a:r>
            <a:endParaRPr lang="en-US" dirty="0">
              <a:solidFill>
                <a:srgbClr val="C00000"/>
              </a:solidFill>
              <a:latin typeface="Brush Script MT" panose="03060802040406070304" pitchFamily="66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0991" y="3339549"/>
            <a:ext cx="9144000" cy="1258956"/>
          </a:xfrm>
        </p:spPr>
        <p:txBody>
          <a:bodyPr/>
          <a:lstStyle/>
          <a:p>
            <a:r>
              <a:rPr lang="en-US" sz="3600" dirty="0" smtClean="0">
                <a:solidFill>
                  <a:srgbClr val="00B0F0"/>
                </a:solidFill>
                <a:latin typeface="Brush Script MT" panose="03060802040406070304" pitchFamily="66" charset="0"/>
              </a:rPr>
              <a:t>Teacher: </a:t>
            </a:r>
            <a:r>
              <a:rPr lang="en-US" sz="3600" dirty="0" smtClean="0">
                <a:solidFill>
                  <a:schemeClr val="accent4"/>
                </a:solidFill>
                <a:latin typeface="Brush Script MT" panose="03060802040406070304" pitchFamily="66" charset="0"/>
              </a:rPr>
              <a:t>Tran </a:t>
            </a:r>
            <a:r>
              <a:rPr lang="en-US" sz="3600" dirty="0" err="1" smtClean="0">
                <a:solidFill>
                  <a:schemeClr val="accent4"/>
                </a:solidFill>
                <a:latin typeface="Brush Script MT" panose="03060802040406070304" pitchFamily="66" charset="0"/>
              </a:rPr>
              <a:t>Thuy</a:t>
            </a:r>
            <a:r>
              <a:rPr lang="en-US" sz="3600" smtClean="0">
                <a:solidFill>
                  <a:schemeClr val="accent4"/>
                </a:solidFill>
                <a:latin typeface="Brush Script MT" panose="03060802040406070304" pitchFamily="66" charset="0"/>
              </a:rPr>
              <a:t> Trang</a:t>
            </a:r>
            <a:endParaRPr lang="en-US" sz="3600" dirty="0" smtClean="0">
              <a:solidFill>
                <a:schemeClr val="accent4"/>
              </a:solidFill>
              <a:latin typeface="Brush Script MT" panose="03060802040406070304" pitchFamily="66" charset="0"/>
            </a:endParaRPr>
          </a:p>
          <a:p>
            <a:endParaRPr lang="en-US" sz="3600" dirty="0">
              <a:solidFill>
                <a:srgbClr val="00B0F0"/>
              </a:solidFill>
              <a:latin typeface="Brush Script MT" panose="030608020404060703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5344025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smtClean="0">
                <a:solidFill>
                  <a:schemeClr val="accent1">
                    <a:lumMod val="75000"/>
                  </a:schemeClr>
                </a:solidFill>
                <a:latin typeface=".VnAristote" pitchFamily="34" charset="0"/>
              </a:rPr>
              <a:t>* </a:t>
            </a:r>
            <a:r>
              <a:rPr lang="en-US" sz="5400" smtClean="0">
                <a:solidFill>
                  <a:schemeClr val="accent1">
                    <a:lumMod val="75000"/>
                  </a:schemeClr>
                </a:solidFill>
                <a:latin typeface=".VnBodoni" pitchFamily="34" charset="0"/>
              </a:rPr>
              <a:t>Intonation and stress</a:t>
            </a:r>
            <a:endParaRPr lang="en-US" sz="5400">
              <a:solidFill>
                <a:schemeClr val="accent1">
                  <a:lumMod val="75000"/>
                </a:schemeClr>
              </a:solidFill>
              <a:latin typeface=".VnBodoni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48139" y="1939644"/>
            <a:ext cx="10946296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>
                <a:latin typeface="Book Antiqua" pitchFamily="18" charset="0"/>
              </a:rPr>
              <a:t>Why do you learn English</a:t>
            </a:r>
            <a:r>
              <a:rPr lang="en-US" sz="4400" b="1" smtClean="0">
                <a:latin typeface="Book Antiqua" pitchFamily="18" charset="0"/>
              </a:rPr>
              <a:t>?</a:t>
            </a:r>
          </a:p>
          <a:p>
            <a:endParaRPr lang="en-US" sz="4400" b="1">
              <a:latin typeface="Book Antiqua" pitchFamily="18" charset="0"/>
            </a:endParaRPr>
          </a:p>
          <a:p>
            <a:r>
              <a:rPr lang="en-US" sz="4400" b="1" smtClean="0">
                <a:latin typeface="Book Antiqua" pitchFamily="18" charset="0"/>
              </a:rPr>
              <a:t>Because I  </a:t>
            </a:r>
            <a:r>
              <a:rPr lang="en-US" sz="4400" b="1">
                <a:latin typeface="Book Antiqua" pitchFamily="18" charset="0"/>
              </a:rPr>
              <a:t>want to sing English songs.</a:t>
            </a:r>
            <a:endParaRPr lang="en-US" sz="4400" b="1" dirty="0">
              <a:latin typeface="Book Antiqua" pitchFamily="18" charset="0"/>
            </a:endParaRPr>
          </a:p>
        </p:txBody>
      </p:sp>
      <p:sp>
        <p:nvSpPr>
          <p:cNvPr id="5" name="Curved Down Arrow 4"/>
          <p:cNvSpPr/>
          <p:nvPr/>
        </p:nvSpPr>
        <p:spPr>
          <a:xfrm rot="1819953">
            <a:off x="7159816" y="1905161"/>
            <a:ext cx="1166191" cy="497323"/>
          </a:xfrm>
          <a:prstGeom prst="curved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48139" y="1882152"/>
            <a:ext cx="79513" cy="357809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518451" y="3226133"/>
            <a:ext cx="79513" cy="357809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577011" y="3226134"/>
            <a:ext cx="79513" cy="357809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5599043" y="1855647"/>
            <a:ext cx="79513" cy="357809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4121426" y="1900231"/>
            <a:ext cx="79513" cy="357809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8958468" y="3237845"/>
            <a:ext cx="79513" cy="357809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6844746" y="3205486"/>
            <a:ext cx="79513" cy="357809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5625546" y="3278370"/>
            <a:ext cx="79513" cy="357809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urved Up Arrow 10"/>
          <p:cNvSpPr/>
          <p:nvPr/>
        </p:nvSpPr>
        <p:spPr>
          <a:xfrm>
            <a:off x="2696817" y="3851268"/>
            <a:ext cx="596348" cy="265043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6" name="Content Placeholder 15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2678" y="3416750"/>
            <a:ext cx="567040" cy="567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3539" y="1652863"/>
            <a:ext cx="6477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67268081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2-1d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2-1d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2" grpId="0" animBg="1"/>
      <p:bldP spid="13" grpId="0" animBg="1"/>
      <p:bldP spid="14" grpId="0" animBg="1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0409" y="5445125"/>
            <a:ext cx="650875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9376" y="5445126"/>
            <a:ext cx="650875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229" y="5445124"/>
            <a:ext cx="650875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1407" y="1709040"/>
            <a:ext cx="650875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f You Are Happy - Twin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40139" y="235991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218518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2-2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2-2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L2-2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L2-2e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045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Box 1"/>
          <p:cNvSpPr txBox="1">
            <a:spLocks noChangeArrowheads="1"/>
          </p:cNvSpPr>
          <p:nvPr/>
        </p:nvSpPr>
        <p:spPr bwMode="auto">
          <a:xfrm>
            <a:off x="2057400" y="1"/>
            <a:ext cx="35052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4800" dirty="0" smtClean="0">
                <a:solidFill>
                  <a:srgbClr val="FF0000"/>
                </a:solidFill>
              </a:rPr>
              <a:t>3. Let’s </a:t>
            </a:r>
            <a:r>
              <a:rPr lang="en-US" sz="4800" dirty="0">
                <a:solidFill>
                  <a:srgbClr val="FF0000"/>
                </a:solidFill>
              </a:rPr>
              <a:t>talk</a:t>
            </a:r>
          </a:p>
        </p:txBody>
      </p:sp>
      <p:sp>
        <p:nvSpPr>
          <p:cNvPr id="3" name="Oval 8"/>
          <p:cNvSpPr>
            <a:spLocks noChangeArrowheads="1"/>
          </p:cNvSpPr>
          <p:nvPr/>
        </p:nvSpPr>
        <p:spPr bwMode="auto">
          <a:xfrm>
            <a:off x="1371600" y="2749550"/>
            <a:ext cx="6553200" cy="10668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  <a:defRPr/>
            </a:pPr>
            <a:r>
              <a:rPr lang="en-US" altLang="en-US" sz="28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How do you learn English?</a:t>
            </a:r>
          </a:p>
        </p:txBody>
      </p:sp>
      <p:sp>
        <p:nvSpPr>
          <p:cNvPr id="4" name="Oval 12"/>
          <p:cNvSpPr>
            <a:spLocks noChangeArrowheads="1"/>
          </p:cNvSpPr>
          <p:nvPr/>
        </p:nvSpPr>
        <p:spPr bwMode="auto">
          <a:xfrm>
            <a:off x="7391400" y="4129088"/>
            <a:ext cx="3276600" cy="692150"/>
          </a:xfrm>
          <a:prstGeom prst="ellipse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  <a:defRPr/>
            </a:pPr>
            <a:r>
              <a:rPr lang="en-US" altLang="en-US" sz="28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    I________</a:t>
            </a:r>
          </a:p>
        </p:txBody>
      </p:sp>
      <p:sp>
        <p:nvSpPr>
          <p:cNvPr id="5" name="Oval 8"/>
          <p:cNvSpPr>
            <a:spLocks noChangeArrowheads="1"/>
          </p:cNvSpPr>
          <p:nvPr/>
        </p:nvSpPr>
        <p:spPr bwMode="auto">
          <a:xfrm>
            <a:off x="1905000" y="4835526"/>
            <a:ext cx="6553200" cy="955675"/>
          </a:xfrm>
          <a:prstGeom prst="ellipse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  <a:defRPr/>
            </a:pPr>
            <a:r>
              <a:rPr lang="en-US" altLang="en-US" sz="28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Why do you learn English?</a:t>
            </a:r>
          </a:p>
        </p:txBody>
      </p:sp>
      <p:sp>
        <p:nvSpPr>
          <p:cNvPr id="6" name="Oval 12"/>
          <p:cNvSpPr>
            <a:spLocks noChangeArrowheads="1"/>
          </p:cNvSpPr>
          <p:nvPr/>
        </p:nvSpPr>
        <p:spPr bwMode="auto">
          <a:xfrm>
            <a:off x="6165850" y="5891213"/>
            <a:ext cx="4502150" cy="9906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  <a:defRPr/>
            </a:pPr>
            <a:r>
              <a:rPr lang="en-US" altLang="en-US" sz="28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Because I want to_____</a:t>
            </a:r>
          </a:p>
        </p:txBody>
      </p:sp>
      <p:sp>
        <p:nvSpPr>
          <p:cNvPr id="21511" name="TextBox 1"/>
          <p:cNvSpPr txBox="1">
            <a:spLocks noChangeArrowheads="1"/>
          </p:cNvSpPr>
          <p:nvPr/>
        </p:nvSpPr>
        <p:spPr bwMode="auto">
          <a:xfrm>
            <a:off x="2057400" y="1371600"/>
            <a:ext cx="83058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3600" dirty="0">
                <a:solidFill>
                  <a:srgbClr val="008000"/>
                </a:solidFill>
              </a:rPr>
              <a:t>Ask and answer questions about how and why you learn English</a:t>
            </a:r>
          </a:p>
        </p:txBody>
      </p:sp>
    </p:spTree>
    <p:extLst>
      <p:ext uri="{BB962C8B-B14F-4D97-AF65-F5344CB8AC3E}">
        <p14:creationId xmlns:p14="http://schemas.microsoft.com/office/powerpoint/2010/main" val="890412145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3600" dirty="0">
                <a:solidFill>
                  <a:srgbClr val="7030A0"/>
                </a:solidFill>
                <a:latin typeface="+mn-lt"/>
              </a:rPr>
              <a:t>WHO WANTS TO BE A </a:t>
            </a:r>
            <a:r>
              <a:rPr lang="en-US" sz="3600" dirty="0" smtClean="0">
                <a:solidFill>
                  <a:srgbClr val="7030A0"/>
                </a:solidFill>
                <a:latin typeface="+mn-lt"/>
              </a:rPr>
              <a:t>MILLIONAIRE</a:t>
            </a:r>
            <a:r>
              <a:rPr lang="en-US" sz="3600" dirty="0">
                <a:solidFill>
                  <a:srgbClr val="7030A0"/>
                </a:solidFill>
                <a:latin typeface="+mn-lt"/>
              </a:rPr>
              <a:t>.</a:t>
            </a:r>
          </a:p>
        </p:txBody>
      </p:sp>
      <p:pic>
        <p:nvPicPr>
          <p:cNvPr id="10243" name="Picture 13" descr="biglogo">
            <a:hlinkClick r:id="" action="ppaction://noaction">
              <a:snd r:embed="rId2" name="millionaire3.wav"/>
            </a:hlinkClick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6589" y="1341438"/>
            <a:ext cx="8351837" cy="511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65500530"/>
      </p:ext>
    </p:extLst>
  </p:cSld>
  <p:clrMapOvr>
    <a:masterClrMapping/>
  </p:clrMapOvr>
  <p:transition spd="slow">
    <p:wipe dir="d"/>
    <p:sndAc>
      <p:stSnd>
        <p:snd r:embed="rId2" name="millionaire3.wav"/>
      </p:stSnd>
    </p:sndAc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10082F"/>
              </a:clrFrom>
              <a:clrTo>
                <a:srgbClr val="10082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876425"/>
            <a:ext cx="9144000" cy="122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cmpd="dbl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Rectangle 3"/>
          <p:cNvSpPr>
            <a:spLocks noChangeArrowheads="1"/>
          </p:cNvSpPr>
          <p:nvPr/>
        </p:nvSpPr>
        <p:spPr bwMode="auto">
          <a:xfrm>
            <a:off x="2133600" y="1676400"/>
            <a:ext cx="80010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2800" b="1" dirty="0" err="1">
                <a:solidFill>
                  <a:srgbClr val="FFCC00"/>
                </a:solidFill>
                <a:cs typeface="Times New Roman" panose="02020603050405020304" pitchFamily="18" charset="0"/>
              </a:rPr>
              <a:t>1.Why___you</a:t>
            </a:r>
            <a:r>
              <a:rPr lang="en-US" sz="2800" b="1">
                <a:solidFill>
                  <a:srgbClr val="FFCC00"/>
                </a:solidFill>
                <a:cs typeface="Times New Roman" panose="02020603050405020304" pitchFamily="18" charset="0"/>
              </a:rPr>
              <a:t> learn English?</a:t>
            </a:r>
          </a:p>
        </p:txBody>
      </p:sp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4572001"/>
            <a:ext cx="46482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cmpd="dbl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9700" y="5338763"/>
            <a:ext cx="46482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cmpd="dbl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572000"/>
            <a:ext cx="4648200" cy="65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cmpd="dbl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1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5329239"/>
            <a:ext cx="4648200" cy="655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cmpd="dbl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4" name="Rectangle 8" descr="30%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2057400" y="4572000"/>
            <a:ext cx="3581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cmpd="dbl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2800" b="1">
                <a:solidFill>
                  <a:schemeClr val="bg1"/>
                </a:solidFill>
              </a:rPr>
              <a:t>A. do</a:t>
            </a:r>
          </a:p>
        </p:txBody>
      </p:sp>
      <p:sp>
        <p:nvSpPr>
          <p:cNvPr id="4105" name="Rectangle 9" descr="30%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6477000" y="4572000"/>
            <a:ext cx="3657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cmpd="dbl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2800" b="1" dirty="0">
                <a:solidFill>
                  <a:schemeClr val="bg1"/>
                </a:solidFill>
                <a:cs typeface="Times New Roman" panose="02020603050405020304" pitchFamily="18" charset="0"/>
              </a:rPr>
              <a:t>B. drink</a:t>
            </a:r>
          </a:p>
        </p:txBody>
      </p:sp>
      <p:sp>
        <p:nvSpPr>
          <p:cNvPr id="4106" name="Rectangle 10" descr="30%"/>
          <p:cNvSpPr>
            <a:spLocks noChangeArrowheads="1"/>
          </p:cNvSpPr>
          <p:nvPr/>
        </p:nvSpPr>
        <p:spPr bwMode="auto">
          <a:xfrm>
            <a:off x="2057400" y="5334000"/>
            <a:ext cx="3581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cmpd="dbl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2800" b="1">
                <a:solidFill>
                  <a:schemeClr val="bg1"/>
                </a:solidFill>
                <a:cs typeface="Times New Roman" panose="02020603050405020304" pitchFamily="18" charset="0"/>
              </a:rPr>
              <a:t>C. to do</a:t>
            </a:r>
          </a:p>
        </p:txBody>
      </p:sp>
      <p:sp>
        <p:nvSpPr>
          <p:cNvPr id="4107" name="Rectangle 11" descr="30%"/>
          <p:cNvSpPr>
            <a:spLocks noChangeArrowheads="1"/>
          </p:cNvSpPr>
          <p:nvPr/>
        </p:nvSpPr>
        <p:spPr bwMode="auto">
          <a:xfrm>
            <a:off x="6477000" y="5230813"/>
            <a:ext cx="3657600" cy="61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cmpd="dbl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sz="2800" b="1">
              <a:solidFill>
                <a:schemeClr val="bg1"/>
              </a:solidFill>
              <a:cs typeface="Times New Roman" panose="02020603050405020304" pitchFamily="18" charset="0"/>
            </a:endParaRPr>
          </a:p>
          <a:p>
            <a:pPr eaLnBrk="1" hangingPunct="1"/>
            <a:r>
              <a:rPr lang="en-US" sz="2800" b="1">
                <a:solidFill>
                  <a:schemeClr val="bg1"/>
                </a:solidFill>
                <a:cs typeface="Times New Roman" panose="02020603050405020304" pitchFamily="18" charset="0"/>
              </a:rPr>
              <a:t>D. to drink</a:t>
            </a:r>
          </a:p>
          <a:p>
            <a:pPr eaLnBrk="1" hangingPunct="1"/>
            <a:endParaRPr lang="en-US" sz="2000" b="1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  <p:pic>
        <p:nvPicPr>
          <p:cNvPr id="11276" name="Picture 13" descr="biglogo">
            <a:hlinkClick r:id="" action="ppaction://noaction">
              <a:snd r:embed="rId7" name="millionaire3.wav"/>
            </a:hlinkClick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17475"/>
            <a:ext cx="1295400" cy="128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11" name="AutoShape 15"/>
          <p:cNvSpPr>
            <a:spLocks noChangeArrowheads="1"/>
          </p:cNvSpPr>
          <p:nvPr/>
        </p:nvSpPr>
        <p:spPr bwMode="auto">
          <a:xfrm>
            <a:off x="1500188" y="4491038"/>
            <a:ext cx="4648201" cy="762000"/>
          </a:xfrm>
          <a:prstGeom prst="hexagon">
            <a:avLst>
              <a:gd name="adj" fmla="val 64813"/>
              <a:gd name="vf" fmla="val 115470"/>
            </a:avLst>
          </a:prstGeom>
          <a:solidFill>
            <a:srgbClr val="33CC33"/>
          </a:solidFill>
          <a:ln w="38100" cmpd="dbl">
            <a:solidFill>
              <a:srgbClr val="00FF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2800" b="1" dirty="0">
                <a:solidFill>
                  <a:srgbClr val="FF0000"/>
                </a:solidFill>
                <a:cs typeface="Times New Roman" panose="02020603050405020304" pitchFamily="18" charset="0"/>
              </a:rPr>
              <a:t>A. do</a:t>
            </a:r>
          </a:p>
        </p:txBody>
      </p:sp>
      <p:sp>
        <p:nvSpPr>
          <p:cNvPr id="11278" name="Line 30"/>
          <p:cNvSpPr>
            <a:spLocks noChangeShapeType="1"/>
          </p:cNvSpPr>
          <p:nvPr/>
        </p:nvSpPr>
        <p:spPr bwMode="auto">
          <a:xfrm>
            <a:off x="3048000" y="762000"/>
            <a:ext cx="6172200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79" name="WordArt 31"/>
          <p:cNvSpPr>
            <a:spLocks noChangeArrowheads="1" noChangeShapeType="1" noTextEdit="1"/>
          </p:cNvSpPr>
          <p:nvPr/>
        </p:nvSpPr>
        <p:spPr bwMode="auto">
          <a:xfrm>
            <a:off x="5410200" y="304800"/>
            <a:ext cx="4514850" cy="3492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008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Who wants to be milionaire?</a:t>
            </a:r>
          </a:p>
        </p:txBody>
      </p:sp>
    </p:spTree>
    <p:extLst>
      <p:ext uri="{BB962C8B-B14F-4D97-AF65-F5344CB8AC3E}">
        <p14:creationId xmlns:p14="http://schemas.microsoft.com/office/powerpoint/2010/main" val="3350861022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41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6" dur="500"/>
                                        <p:tgtEl>
                                          <p:spTgt spid="41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0" dur="500"/>
                                        <p:tgtEl>
                                          <p:spTgt spid="41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4" dur="500"/>
                                        <p:tgtEl>
                                          <p:spTgt spid="41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9" dur="500"/>
                                        <p:tgtEl>
                                          <p:spTgt spid="41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10082F"/>
              </a:clrFrom>
              <a:clrTo>
                <a:srgbClr val="10082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600201"/>
            <a:ext cx="9144000" cy="122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cmpd="dbl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Rectangle 3"/>
          <p:cNvSpPr>
            <a:spLocks noChangeArrowheads="1"/>
          </p:cNvSpPr>
          <p:nvPr/>
        </p:nvSpPr>
        <p:spPr bwMode="auto">
          <a:xfrm>
            <a:off x="1860550" y="1524000"/>
            <a:ext cx="835025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2800" b="1">
                <a:solidFill>
                  <a:srgbClr val="FFCC00"/>
                </a:solidFill>
                <a:cs typeface="Times New Roman" panose="02020603050405020304" pitchFamily="18" charset="0"/>
              </a:rPr>
              <a:t>     2. ____I want to sing English songs.</a:t>
            </a:r>
          </a:p>
        </p:txBody>
      </p:sp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4572001"/>
            <a:ext cx="46482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cmpd="dbl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334001"/>
            <a:ext cx="46482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cmpd="dbl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572000"/>
            <a:ext cx="4648200" cy="65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cmpd="dbl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5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1713" y="5334000"/>
            <a:ext cx="4648200" cy="65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cmpd="dbl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4" name="Rectangle 8" descr="30%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1905000" y="4572000"/>
            <a:ext cx="3581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cmpd="dbl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2800" b="1">
                <a:solidFill>
                  <a:schemeClr val="bg1"/>
                </a:solidFill>
                <a:cs typeface="Times New Roman" panose="02020603050405020304" pitchFamily="18" charset="0"/>
              </a:rPr>
              <a:t>A. Where</a:t>
            </a:r>
          </a:p>
        </p:txBody>
      </p:sp>
      <p:sp>
        <p:nvSpPr>
          <p:cNvPr id="4105" name="Rectangle 9" descr="30%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6248400" y="4572000"/>
            <a:ext cx="3657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cmpd="dbl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2800" b="1">
                <a:solidFill>
                  <a:schemeClr val="bg1"/>
                </a:solidFill>
                <a:cs typeface="Times New Roman" panose="02020603050405020304" pitchFamily="18" charset="0"/>
              </a:rPr>
              <a:t>B. Who</a:t>
            </a:r>
            <a:endParaRPr lang="en-US" sz="280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  <p:sp>
        <p:nvSpPr>
          <p:cNvPr id="4106" name="Rectangle 10" descr="30%"/>
          <p:cNvSpPr>
            <a:spLocks noChangeArrowheads="1"/>
          </p:cNvSpPr>
          <p:nvPr/>
        </p:nvSpPr>
        <p:spPr bwMode="auto">
          <a:xfrm>
            <a:off x="1905000" y="5334000"/>
            <a:ext cx="3581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cmpd="dbl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2800" b="1">
                <a:solidFill>
                  <a:schemeClr val="bg1"/>
                </a:solidFill>
                <a:cs typeface="Times New Roman" panose="02020603050405020304" pitchFamily="18" charset="0"/>
              </a:rPr>
              <a:t>C. Because</a:t>
            </a:r>
            <a:r>
              <a:rPr lang="en-US" sz="2000" b="1">
                <a:solidFill>
                  <a:schemeClr val="bg1"/>
                </a:solidFill>
                <a:latin typeface="Tahoma" panose="020B0604030504040204" pitchFamily="34" charset="0"/>
              </a:rPr>
              <a:t> </a:t>
            </a:r>
          </a:p>
        </p:txBody>
      </p:sp>
      <p:sp>
        <p:nvSpPr>
          <p:cNvPr id="4107" name="Rectangle 11" descr="30%"/>
          <p:cNvSpPr>
            <a:spLocks noChangeArrowheads="1"/>
          </p:cNvSpPr>
          <p:nvPr/>
        </p:nvSpPr>
        <p:spPr bwMode="auto">
          <a:xfrm>
            <a:off x="6324600" y="5334000"/>
            <a:ext cx="3657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cmpd="dbl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2800" b="1">
                <a:solidFill>
                  <a:schemeClr val="bg1"/>
                </a:solidFill>
                <a:cs typeface="Times New Roman" panose="02020603050405020304" pitchFamily="18" charset="0"/>
              </a:rPr>
              <a:t>D.  A &amp; B are correct.</a:t>
            </a:r>
            <a:r>
              <a:rPr lang="en-US" sz="200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2300" name="Picture 13" descr="biglogo">
            <a:hlinkClick r:id="" action="ppaction://noaction">
              <a:snd r:embed="rId7" name="millionaire3.wav"/>
            </a:hlinkClick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1295400" cy="128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11" name="AutoShape 15"/>
          <p:cNvSpPr>
            <a:spLocks noChangeArrowheads="1"/>
          </p:cNvSpPr>
          <p:nvPr/>
        </p:nvSpPr>
        <p:spPr bwMode="auto">
          <a:xfrm>
            <a:off x="1808163" y="5281613"/>
            <a:ext cx="4419600" cy="762000"/>
          </a:xfrm>
          <a:prstGeom prst="hexagon">
            <a:avLst>
              <a:gd name="adj" fmla="val 61625"/>
              <a:gd name="vf" fmla="val 115470"/>
            </a:avLst>
          </a:prstGeom>
          <a:solidFill>
            <a:srgbClr val="33CC33"/>
          </a:solidFill>
          <a:ln w="38100" cmpd="dbl">
            <a:solidFill>
              <a:srgbClr val="00FF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2800" b="1" dirty="0">
                <a:solidFill>
                  <a:srgbClr val="FF0000"/>
                </a:solidFill>
                <a:cs typeface="Times New Roman" panose="02020603050405020304" pitchFamily="18" charset="0"/>
              </a:rPr>
              <a:t>C. Because</a:t>
            </a:r>
          </a:p>
        </p:txBody>
      </p:sp>
      <p:sp>
        <p:nvSpPr>
          <p:cNvPr id="12302" name="Text Box 20"/>
          <p:cNvSpPr txBox="1">
            <a:spLocks noChangeArrowheads="1"/>
          </p:cNvSpPr>
          <p:nvPr/>
        </p:nvSpPr>
        <p:spPr bwMode="auto">
          <a:xfrm>
            <a:off x="1860550" y="4102100"/>
            <a:ext cx="1066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</a:rPr>
              <a:t>50:50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2303" name="AutoShape 22"/>
          <p:cNvSpPr>
            <a:spLocks noChangeArrowheads="1"/>
          </p:cNvSpPr>
          <p:nvPr/>
        </p:nvSpPr>
        <p:spPr bwMode="auto">
          <a:xfrm rot="5400000">
            <a:off x="4876800" y="4191000"/>
            <a:ext cx="304800" cy="304800"/>
          </a:xfrm>
          <a:prstGeom prst="flowChartDisplay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10800000" vert="eaVert" wrap="none" anchor="ctr"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12304" name="Oval 23"/>
          <p:cNvSpPr>
            <a:spLocks noChangeArrowheads="1"/>
          </p:cNvSpPr>
          <p:nvPr/>
        </p:nvSpPr>
        <p:spPr bwMode="auto">
          <a:xfrm>
            <a:off x="4953000" y="4038600"/>
            <a:ext cx="152400" cy="152400"/>
          </a:xfrm>
          <a:prstGeom prst="ellips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/>
            <a:endParaRPr lang="en-US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  <p:sp>
        <p:nvSpPr>
          <p:cNvPr id="12305" name="AutoShape 24"/>
          <p:cNvSpPr>
            <a:spLocks noChangeArrowheads="1"/>
          </p:cNvSpPr>
          <p:nvPr/>
        </p:nvSpPr>
        <p:spPr bwMode="auto">
          <a:xfrm rot="5400000">
            <a:off x="5105400" y="4191000"/>
            <a:ext cx="304800" cy="304800"/>
          </a:xfrm>
          <a:prstGeom prst="flowChartDisplay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10800000" vert="eaVert" wrap="none" anchor="ctr"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12306" name="Oval 25"/>
          <p:cNvSpPr>
            <a:spLocks noChangeArrowheads="1"/>
          </p:cNvSpPr>
          <p:nvPr/>
        </p:nvSpPr>
        <p:spPr bwMode="auto">
          <a:xfrm>
            <a:off x="5181600" y="4038600"/>
            <a:ext cx="152400" cy="152400"/>
          </a:xfrm>
          <a:prstGeom prst="ellips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12307" name="Oval 26"/>
          <p:cNvSpPr>
            <a:spLocks noChangeArrowheads="1"/>
          </p:cNvSpPr>
          <p:nvPr/>
        </p:nvSpPr>
        <p:spPr bwMode="auto">
          <a:xfrm>
            <a:off x="5410200" y="4038600"/>
            <a:ext cx="152400" cy="152400"/>
          </a:xfrm>
          <a:prstGeom prst="ellips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12308" name="AutoShape 27"/>
          <p:cNvSpPr>
            <a:spLocks noChangeArrowheads="1"/>
          </p:cNvSpPr>
          <p:nvPr/>
        </p:nvSpPr>
        <p:spPr bwMode="auto">
          <a:xfrm rot="5400000">
            <a:off x="5334000" y="4191000"/>
            <a:ext cx="304800" cy="304800"/>
          </a:xfrm>
          <a:prstGeom prst="flowChartDisplay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10800000" vert="eaVert" wrap="none" anchor="ctr"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12309" name="Line 30"/>
          <p:cNvSpPr>
            <a:spLocks noChangeShapeType="1"/>
          </p:cNvSpPr>
          <p:nvPr/>
        </p:nvSpPr>
        <p:spPr bwMode="auto">
          <a:xfrm>
            <a:off x="3048000" y="762000"/>
            <a:ext cx="6172200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310" name="WordArt 31"/>
          <p:cNvSpPr>
            <a:spLocks noChangeArrowheads="1" noChangeShapeType="1" noTextEdit="1"/>
          </p:cNvSpPr>
          <p:nvPr/>
        </p:nvSpPr>
        <p:spPr bwMode="auto">
          <a:xfrm>
            <a:off x="5410200" y="304800"/>
            <a:ext cx="4514850" cy="3492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008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Who wants to be milionaire?</a:t>
            </a:r>
          </a:p>
        </p:txBody>
      </p:sp>
    </p:spTree>
    <p:extLst>
      <p:ext uri="{BB962C8B-B14F-4D97-AF65-F5344CB8AC3E}">
        <p14:creationId xmlns:p14="http://schemas.microsoft.com/office/powerpoint/2010/main" val="3772901372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4" dur="500"/>
                                        <p:tgtEl>
                                          <p:spTgt spid="41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6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8" dur="500"/>
                                        <p:tgtEl>
                                          <p:spTgt spid="41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" dur="500"/>
                                        <p:tgtEl>
                                          <p:spTgt spid="41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6" dur="500"/>
                                        <p:tgtEl>
                                          <p:spTgt spid="4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1" dur="500"/>
                                        <p:tgtEl>
                                          <p:spTgt spid="41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10082F"/>
              </a:clrFrom>
              <a:clrTo>
                <a:srgbClr val="10082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600201"/>
            <a:ext cx="9144000" cy="122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cmpd="dbl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Rectangle 3"/>
          <p:cNvSpPr>
            <a:spLocks noChangeArrowheads="1"/>
          </p:cNvSpPr>
          <p:nvPr/>
        </p:nvSpPr>
        <p:spPr bwMode="auto">
          <a:xfrm>
            <a:off x="2209800" y="1524000"/>
            <a:ext cx="80010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2800" b="1">
                <a:solidFill>
                  <a:srgbClr val="FFCC00"/>
                </a:solidFill>
                <a:cs typeface="Times New Roman" panose="02020603050405020304" pitchFamily="18" charset="0"/>
              </a:rPr>
              <a:t>3. Because I want to______ English comic books.</a:t>
            </a:r>
            <a:endParaRPr lang="en-US" sz="2800" b="1">
              <a:cs typeface="Times New Roman" panose="02020603050405020304" pitchFamily="18" charset="0"/>
            </a:endParaRPr>
          </a:p>
        </p:txBody>
      </p:sp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4572001"/>
            <a:ext cx="46482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cmpd="dbl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334001"/>
            <a:ext cx="46482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cmpd="dbl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572000"/>
            <a:ext cx="4648200" cy="65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cmpd="dbl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9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5334000"/>
            <a:ext cx="4572000" cy="65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cmpd="dbl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4" name="Rectangle 8" descr="30%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1752600" y="4572000"/>
            <a:ext cx="3581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cmpd="dbl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2800" b="1">
                <a:solidFill>
                  <a:schemeClr val="bg1"/>
                </a:solidFill>
              </a:rPr>
              <a:t>A. do</a:t>
            </a:r>
          </a:p>
        </p:txBody>
      </p:sp>
      <p:sp>
        <p:nvSpPr>
          <p:cNvPr id="4105" name="Rectangle 9" descr="30%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6172200" y="4572000"/>
            <a:ext cx="3657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cmpd="dbl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2800" b="1">
                <a:solidFill>
                  <a:schemeClr val="bg1"/>
                </a:solidFill>
              </a:rPr>
              <a:t>B. go</a:t>
            </a:r>
            <a:endParaRPr lang="en-US" sz="2800" b="1">
              <a:solidFill>
                <a:schemeClr val="bg1"/>
              </a:solidFill>
              <a:latin typeface="Tahoma" panose="020B0604030504040204" pitchFamily="34" charset="0"/>
            </a:endParaRPr>
          </a:p>
        </p:txBody>
      </p:sp>
      <p:sp>
        <p:nvSpPr>
          <p:cNvPr id="4106" name="Rectangle 10" descr="30%"/>
          <p:cNvSpPr>
            <a:spLocks noChangeArrowheads="1"/>
          </p:cNvSpPr>
          <p:nvPr/>
        </p:nvSpPr>
        <p:spPr bwMode="auto">
          <a:xfrm>
            <a:off x="1752600" y="5334000"/>
            <a:ext cx="3581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cmpd="dbl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2800" b="1">
                <a:solidFill>
                  <a:schemeClr val="bg1"/>
                </a:solidFill>
              </a:rPr>
              <a:t>C. sing</a:t>
            </a:r>
            <a:endParaRPr lang="en-US" sz="2800" b="1">
              <a:solidFill>
                <a:schemeClr val="bg1"/>
              </a:solidFill>
              <a:latin typeface="Tahoma" panose="020B0604030504040204" pitchFamily="34" charset="0"/>
            </a:endParaRPr>
          </a:p>
        </p:txBody>
      </p:sp>
      <p:sp>
        <p:nvSpPr>
          <p:cNvPr id="4107" name="Rectangle 11" descr="30%"/>
          <p:cNvSpPr>
            <a:spLocks noChangeArrowheads="1"/>
          </p:cNvSpPr>
          <p:nvPr/>
        </p:nvSpPr>
        <p:spPr bwMode="auto">
          <a:xfrm>
            <a:off x="6248400" y="5334000"/>
            <a:ext cx="3657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cmpd="dbl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2800" b="1">
                <a:solidFill>
                  <a:schemeClr val="bg1"/>
                </a:solidFill>
              </a:rPr>
              <a:t>D. read</a:t>
            </a:r>
          </a:p>
        </p:txBody>
      </p:sp>
      <p:pic>
        <p:nvPicPr>
          <p:cNvPr id="13324" name="Picture 13" descr="biglogo">
            <a:hlinkClick r:id="" action="ppaction://noaction">
              <a:snd r:embed="rId7" name="millionaire3.wav"/>
            </a:hlinkClick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1295400" cy="128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11" name="AutoShape 15"/>
          <p:cNvSpPr>
            <a:spLocks noChangeArrowheads="1"/>
          </p:cNvSpPr>
          <p:nvPr/>
        </p:nvSpPr>
        <p:spPr bwMode="auto">
          <a:xfrm>
            <a:off x="5934075" y="5334000"/>
            <a:ext cx="4800600" cy="609600"/>
          </a:xfrm>
          <a:prstGeom prst="hexagon">
            <a:avLst>
              <a:gd name="adj" fmla="val 83672"/>
              <a:gd name="vf" fmla="val 115470"/>
            </a:avLst>
          </a:prstGeom>
          <a:solidFill>
            <a:srgbClr val="00FF00"/>
          </a:solidFill>
          <a:ln w="38100" cmpd="dbl">
            <a:solidFill>
              <a:srgbClr val="00FF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2800" b="1" dirty="0">
                <a:solidFill>
                  <a:srgbClr val="FF0066"/>
                </a:solidFill>
              </a:rPr>
              <a:t>D. read</a:t>
            </a:r>
          </a:p>
        </p:txBody>
      </p:sp>
      <p:sp>
        <p:nvSpPr>
          <p:cNvPr id="13326" name="Text Box 20"/>
          <p:cNvSpPr txBox="1">
            <a:spLocks noChangeArrowheads="1"/>
          </p:cNvSpPr>
          <p:nvPr/>
        </p:nvSpPr>
        <p:spPr bwMode="auto">
          <a:xfrm>
            <a:off x="1676400" y="4114800"/>
            <a:ext cx="1066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400" b="1">
                <a:solidFill>
                  <a:schemeClr val="bg1"/>
                </a:solidFill>
                <a:latin typeface="Calibri" panose="020F0502020204030204" pitchFamily="34" charset="0"/>
              </a:rPr>
              <a:t>50:50</a:t>
            </a:r>
            <a:endParaRPr lang="en-US" sz="2400">
              <a:solidFill>
                <a:schemeClr val="bg1"/>
              </a:solidFill>
            </a:endParaRPr>
          </a:p>
        </p:txBody>
      </p:sp>
      <p:sp>
        <p:nvSpPr>
          <p:cNvPr id="13327" name="AutoShape 22"/>
          <p:cNvSpPr>
            <a:spLocks noChangeArrowheads="1"/>
          </p:cNvSpPr>
          <p:nvPr/>
        </p:nvSpPr>
        <p:spPr bwMode="auto">
          <a:xfrm rot="5400000">
            <a:off x="4876800" y="4191000"/>
            <a:ext cx="304800" cy="304800"/>
          </a:xfrm>
          <a:prstGeom prst="flowChartDisplay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10800000" vert="eaVert" wrap="none" anchor="ctr"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13328" name="Oval 23"/>
          <p:cNvSpPr>
            <a:spLocks noChangeArrowheads="1"/>
          </p:cNvSpPr>
          <p:nvPr/>
        </p:nvSpPr>
        <p:spPr bwMode="auto">
          <a:xfrm>
            <a:off x="4953000" y="4038600"/>
            <a:ext cx="152400" cy="152400"/>
          </a:xfrm>
          <a:prstGeom prst="ellips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/>
            <a:endParaRPr lang="en-US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  <p:sp>
        <p:nvSpPr>
          <p:cNvPr id="13329" name="AutoShape 24"/>
          <p:cNvSpPr>
            <a:spLocks noChangeArrowheads="1"/>
          </p:cNvSpPr>
          <p:nvPr/>
        </p:nvSpPr>
        <p:spPr bwMode="auto">
          <a:xfrm rot="5400000">
            <a:off x="5105400" y="4191000"/>
            <a:ext cx="304800" cy="304800"/>
          </a:xfrm>
          <a:prstGeom prst="flowChartDisplay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10800000" vert="eaVert" wrap="none" anchor="ctr"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13330" name="Oval 25"/>
          <p:cNvSpPr>
            <a:spLocks noChangeArrowheads="1"/>
          </p:cNvSpPr>
          <p:nvPr/>
        </p:nvSpPr>
        <p:spPr bwMode="auto">
          <a:xfrm>
            <a:off x="5181600" y="4038600"/>
            <a:ext cx="152400" cy="152400"/>
          </a:xfrm>
          <a:prstGeom prst="ellips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13331" name="Oval 26"/>
          <p:cNvSpPr>
            <a:spLocks noChangeArrowheads="1"/>
          </p:cNvSpPr>
          <p:nvPr/>
        </p:nvSpPr>
        <p:spPr bwMode="auto">
          <a:xfrm>
            <a:off x="5410200" y="4038600"/>
            <a:ext cx="152400" cy="152400"/>
          </a:xfrm>
          <a:prstGeom prst="ellips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13332" name="AutoShape 27"/>
          <p:cNvSpPr>
            <a:spLocks noChangeArrowheads="1"/>
          </p:cNvSpPr>
          <p:nvPr/>
        </p:nvSpPr>
        <p:spPr bwMode="auto">
          <a:xfrm rot="5400000">
            <a:off x="5334000" y="4191000"/>
            <a:ext cx="304800" cy="304800"/>
          </a:xfrm>
          <a:prstGeom prst="flowChartDisplay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10800000" vert="eaVert" wrap="none" anchor="ctr"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13333" name="Line 30"/>
          <p:cNvSpPr>
            <a:spLocks noChangeShapeType="1"/>
          </p:cNvSpPr>
          <p:nvPr/>
        </p:nvSpPr>
        <p:spPr bwMode="auto">
          <a:xfrm>
            <a:off x="3048000" y="762000"/>
            <a:ext cx="6172200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34" name="WordArt 31"/>
          <p:cNvSpPr>
            <a:spLocks noChangeArrowheads="1" noChangeShapeType="1" noTextEdit="1"/>
          </p:cNvSpPr>
          <p:nvPr/>
        </p:nvSpPr>
        <p:spPr bwMode="auto">
          <a:xfrm>
            <a:off x="5410200" y="304800"/>
            <a:ext cx="4514850" cy="3492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008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Who wants to be milionaire?</a:t>
            </a:r>
          </a:p>
        </p:txBody>
      </p:sp>
    </p:spTree>
    <p:extLst>
      <p:ext uri="{BB962C8B-B14F-4D97-AF65-F5344CB8AC3E}">
        <p14:creationId xmlns:p14="http://schemas.microsoft.com/office/powerpoint/2010/main" val="3451326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4" dur="500"/>
                                        <p:tgtEl>
                                          <p:spTgt spid="41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6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8" dur="500"/>
                                        <p:tgtEl>
                                          <p:spTgt spid="41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" dur="500"/>
                                        <p:tgtEl>
                                          <p:spTgt spid="41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6" dur="500"/>
                                        <p:tgtEl>
                                          <p:spTgt spid="4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1" dur="500"/>
                                        <p:tgtEl>
                                          <p:spTgt spid="4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10082F"/>
              </a:clrFrom>
              <a:clrTo>
                <a:srgbClr val="10082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600201"/>
            <a:ext cx="9144000" cy="122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cmpd="dbl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Rectangle 3"/>
          <p:cNvSpPr>
            <a:spLocks noChangeArrowheads="1"/>
          </p:cNvSpPr>
          <p:nvPr/>
        </p:nvSpPr>
        <p:spPr bwMode="auto">
          <a:xfrm>
            <a:off x="2209800" y="1524000"/>
            <a:ext cx="80010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2800" b="1">
                <a:solidFill>
                  <a:srgbClr val="FFCC00"/>
                </a:solidFill>
                <a:cs typeface="Times New Roman" panose="02020603050405020304" pitchFamily="18" charset="0"/>
              </a:rPr>
              <a:t>5. Because I want to_______ English cartoons on TV.</a:t>
            </a:r>
          </a:p>
        </p:txBody>
      </p:sp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7650" y="4572001"/>
            <a:ext cx="45783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cmpd="dbl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7650" y="5314951"/>
            <a:ext cx="46482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cmpd="dbl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572000"/>
            <a:ext cx="4648200" cy="65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cmpd="dbl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7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8538" y="5287964"/>
            <a:ext cx="4648200" cy="655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cmpd="dbl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4" name="Rectangle 8" descr="30%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1524000" y="4648200"/>
            <a:ext cx="46482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cmpd="dbl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2000" b="1">
                <a:solidFill>
                  <a:schemeClr val="bg1"/>
                </a:solidFill>
                <a:cs typeface="Times New Roman" panose="02020603050405020304" pitchFamily="18" charset="0"/>
              </a:rPr>
              <a:t>  </a:t>
            </a:r>
            <a:r>
              <a:rPr lang="en-US" sz="2800" b="1">
                <a:solidFill>
                  <a:schemeClr val="bg1"/>
                </a:solidFill>
                <a:cs typeface="Times New Roman" panose="02020603050405020304" pitchFamily="18" charset="0"/>
              </a:rPr>
              <a:t>A. talk</a:t>
            </a:r>
          </a:p>
        </p:txBody>
      </p:sp>
      <p:sp>
        <p:nvSpPr>
          <p:cNvPr id="4105" name="Rectangle 9" descr="30%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6248400" y="4572000"/>
            <a:ext cx="3657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cmpd="dbl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2800" b="1">
                <a:solidFill>
                  <a:schemeClr val="bg1"/>
                </a:solidFill>
                <a:cs typeface="Times New Roman" panose="02020603050405020304" pitchFamily="18" charset="0"/>
              </a:rPr>
              <a:t>B. watch</a:t>
            </a:r>
            <a:endParaRPr lang="en-US" sz="2800" b="1">
              <a:solidFill>
                <a:schemeClr val="bg1"/>
              </a:solidFill>
            </a:endParaRPr>
          </a:p>
        </p:txBody>
      </p:sp>
      <p:sp>
        <p:nvSpPr>
          <p:cNvPr id="4106" name="Rectangle 10" descr="30%"/>
          <p:cNvSpPr>
            <a:spLocks noChangeArrowheads="1"/>
          </p:cNvSpPr>
          <p:nvPr/>
        </p:nvSpPr>
        <p:spPr bwMode="auto">
          <a:xfrm>
            <a:off x="1600200" y="5334000"/>
            <a:ext cx="3581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cmpd="dbl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2800" b="1">
                <a:solidFill>
                  <a:schemeClr val="bg1"/>
                </a:solidFill>
                <a:cs typeface="Times New Roman" panose="02020603050405020304" pitchFamily="18" charset="0"/>
              </a:rPr>
              <a:t>C. sing</a:t>
            </a:r>
            <a:endParaRPr lang="en-US" sz="2800" b="1">
              <a:solidFill>
                <a:schemeClr val="bg1"/>
              </a:solidFill>
              <a:latin typeface="Tahoma" panose="020B0604030504040204" pitchFamily="34" charset="0"/>
            </a:endParaRPr>
          </a:p>
        </p:txBody>
      </p:sp>
      <p:sp>
        <p:nvSpPr>
          <p:cNvPr id="4107" name="Rectangle 11" descr="30%"/>
          <p:cNvSpPr>
            <a:spLocks noChangeArrowheads="1"/>
          </p:cNvSpPr>
          <p:nvPr/>
        </p:nvSpPr>
        <p:spPr bwMode="auto">
          <a:xfrm>
            <a:off x="6324600" y="5334000"/>
            <a:ext cx="3657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cmpd="dbl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2800" b="1">
                <a:solidFill>
                  <a:schemeClr val="bg1"/>
                </a:solidFill>
                <a:cs typeface="Times New Roman" panose="02020603050405020304" pitchFamily="18" charset="0"/>
              </a:rPr>
              <a:t>D. do</a:t>
            </a:r>
          </a:p>
        </p:txBody>
      </p:sp>
      <p:pic>
        <p:nvPicPr>
          <p:cNvPr id="15372" name="Picture 13" descr="biglogo">
            <a:hlinkClick r:id="" action="ppaction://noaction">
              <a:snd r:embed="rId7" name="millionaire3.wav"/>
            </a:hlinkClick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1295400" cy="128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11" name="AutoShape 15"/>
          <p:cNvSpPr>
            <a:spLocks noChangeArrowheads="1"/>
          </p:cNvSpPr>
          <p:nvPr/>
        </p:nvSpPr>
        <p:spPr bwMode="auto">
          <a:xfrm>
            <a:off x="5867400" y="4456113"/>
            <a:ext cx="4876800" cy="762000"/>
          </a:xfrm>
          <a:prstGeom prst="hexagon">
            <a:avLst>
              <a:gd name="adj" fmla="val 52237"/>
              <a:gd name="vf" fmla="val 115470"/>
            </a:avLst>
          </a:prstGeom>
          <a:solidFill>
            <a:srgbClr val="33CC33"/>
          </a:solidFill>
          <a:ln w="38100" cmpd="dbl">
            <a:solidFill>
              <a:srgbClr val="00FF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2800" b="1">
                <a:solidFill>
                  <a:srgbClr val="FF3300"/>
                </a:solidFill>
              </a:rPr>
              <a:t>B. watch</a:t>
            </a:r>
          </a:p>
        </p:txBody>
      </p:sp>
      <p:sp>
        <p:nvSpPr>
          <p:cNvPr id="15374" name="Text Box 20"/>
          <p:cNvSpPr txBox="1">
            <a:spLocks noChangeArrowheads="1"/>
          </p:cNvSpPr>
          <p:nvPr/>
        </p:nvSpPr>
        <p:spPr bwMode="auto">
          <a:xfrm>
            <a:off x="1860550" y="4102100"/>
            <a:ext cx="1066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400" b="1">
                <a:solidFill>
                  <a:schemeClr val="bg1"/>
                </a:solidFill>
                <a:latin typeface="Calibri" panose="020F0502020204030204" pitchFamily="34" charset="0"/>
              </a:rPr>
              <a:t>50:50</a:t>
            </a:r>
            <a:endParaRPr lang="en-US" sz="2400">
              <a:solidFill>
                <a:schemeClr val="bg1"/>
              </a:solidFill>
            </a:endParaRPr>
          </a:p>
        </p:txBody>
      </p:sp>
      <p:sp>
        <p:nvSpPr>
          <p:cNvPr id="15375" name="AutoShape 22"/>
          <p:cNvSpPr>
            <a:spLocks noChangeArrowheads="1"/>
          </p:cNvSpPr>
          <p:nvPr/>
        </p:nvSpPr>
        <p:spPr bwMode="auto">
          <a:xfrm rot="5400000">
            <a:off x="4876800" y="4191000"/>
            <a:ext cx="304800" cy="304800"/>
          </a:xfrm>
          <a:prstGeom prst="flowChartDisplay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10800000" vert="eaVert" wrap="none" anchor="ctr"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15376" name="Oval 23"/>
          <p:cNvSpPr>
            <a:spLocks noChangeArrowheads="1"/>
          </p:cNvSpPr>
          <p:nvPr/>
        </p:nvSpPr>
        <p:spPr bwMode="auto">
          <a:xfrm>
            <a:off x="4953000" y="4038600"/>
            <a:ext cx="152400" cy="152400"/>
          </a:xfrm>
          <a:prstGeom prst="ellips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/>
            <a:endParaRPr lang="en-US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  <p:sp>
        <p:nvSpPr>
          <p:cNvPr id="15377" name="AutoShape 24"/>
          <p:cNvSpPr>
            <a:spLocks noChangeArrowheads="1"/>
          </p:cNvSpPr>
          <p:nvPr/>
        </p:nvSpPr>
        <p:spPr bwMode="auto">
          <a:xfrm rot="5400000">
            <a:off x="5105400" y="4191000"/>
            <a:ext cx="304800" cy="304800"/>
          </a:xfrm>
          <a:prstGeom prst="flowChartDisplay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10800000" vert="eaVert" wrap="none" anchor="ctr"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15378" name="Oval 25"/>
          <p:cNvSpPr>
            <a:spLocks noChangeArrowheads="1"/>
          </p:cNvSpPr>
          <p:nvPr/>
        </p:nvSpPr>
        <p:spPr bwMode="auto">
          <a:xfrm>
            <a:off x="5181600" y="4038600"/>
            <a:ext cx="152400" cy="152400"/>
          </a:xfrm>
          <a:prstGeom prst="ellips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15379" name="Oval 26"/>
          <p:cNvSpPr>
            <a:spLocks noChangeArrowheads="1"/>
          </p:cNvSpPr>
          <p:nvPr/>
        </p:nvSpPr>
        <p:spPr bwMode="auto">
          <a:xfrm>
            <a:off x="5410200" y="4038600"/>
            <a:ext cx="152400" cy="152400"/>
          </a:xfrm>
          <a:prstGeom prst="ellips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15380" name="AutoShape 27"/>
          <p:cNvSpPr>
            <a:spLocks noChangeArrowheads="1"/>
          </p:cNvSpPr>
          <p:nvPr/>
        </p:nvSpPr>
        <p:spPr bwMode="auto">
          <a:xfrm rot="5400000">
            <a:off x="5334000" y="4191000"/>
            <a:ext cx="304800" cy="304800"/>
          </a:xfrm>
          <a:prstGeom prst="flowChartDisplay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10800000" vert="eaVert" wrap="none" anchor="ctr"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15381" name="Line 30"/>
          <p:cNvSpPr>
            <a:spLocks noChangeShapeType="1"/>
          </p:cNvSpPr>
          <p:nvPr/>
        </p:nvSpPr>
        <p:spPr bwMode="auto">
          <a:xfrm>
            <a:off x="3048000" y="762000"/>
            <a:ext cx="6172200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82" name="WordArt 31"/>
          <p:cNvSpPr>
            <a:spLocks noChangeArrowheads="1" noChangeShapeType="1" noTextEdit="1"/>
          </p:cNvSpPr>
          <p:nvPr/>
        </p:nvSpPr>
        <p:spPr bwMode="auto">
          <a:xfrm>
            <a:off x="5410200" y="304800"/>
            <a:ext cx="4514850" cy="3492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008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Who wants to be milionaire?</a:t>
            </a:r>
          </a:p>
        </p:txBody>
      </p:sp>
    </p:spTree>
    <p:extLst>
      <p:ext uri="{BB962C8B-B14F-4D97-AF65-F5344CB8AC3E}">
        <p14:creationId xmlns:p14="http://schemas.microsoft.com/office/powerpoint/2010/main" val="3492978610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4" dur="500"/>
                                        <p:tgtEl>
                                          <p:spTgt spid="41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6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8" dur="500"/>
                                        <p:tgtEl>
                                          <p:spTgt spid="41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" dur="500"/>
                                        <p:tgtEl>
                                          <p:spTgt spid="41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6" dur="500"/>
                                        <p:tgtEl>
                                          <p:spTgt spid="4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1" dur="500"/>
                                        <p:tgtEl>
                                          <p:spTgt spid="41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AutoShape 6"/>
          <p:cNvSpPr>
            <a:spLocks noChangeArrowheads="1"/>
          </p:cNvSpPr>
          <p:nvPr/>
        </p:nvSpPr>
        <p:spPr bwMode="auto">
          <a:xfrm>
            <a:off x="1847850" y="0"/>
            <a:ext cx="8820150" cy="1371600"/>
          </a:xfrm>
          <a:prstGeom prst="roundRect">
            <a:avLst>
              <a:gd name="adj" fmla="val 2166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US" altLang="en-US" sz="2400" b="1" i="1">
                <a:latin typeface=".VnTime" pitchFamily="34" charset="0"/>
              </a:rPr>
              <a:t>          </a:t>
            </a:r>
            <a:endParaRPr lang="en-US" altLang="en-US" sz="2000" b="1" i="1">
              <a:latin typeface=".VnTime" pitchFamily="34" charset="0"/>
            </a:endParaRPr>
          </a:p>
        </p:txBody>
      </p:sp>
      <p:sp>
        <p:nvSpPr>
          <p:cNvPr id="24582" name="Rectangle 6"/>
          <p:cNvSpPr>
            <a:spLocks noChangeArrowheads="1"/>
          </p:cNvSpPr>
          <p:nvPr/>
        </p:nvSpPr>
        <p:spPr bwMode="auto">
          <a:xfrm>
            <a:off x="2743200" y="304800"/>
            <a:ext cx="7620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b="1" smtClean="0">
                <a:solidFill>
                  <a:srgbClr val="0000FF"/>
                </a:solidFill>
                <a:latin typeface="Comic Sans MS" panose="030F0702030302020204" pitchFamily="66" charset="0"/>
              </a:rPr>
              <a:t>Tuesday, December 8</a:t>
            </a:r>
            <a:r>
              <a:rPr lang="en-US" altLang="en-US" sz="2800" b="1" baseline="30000" smtClean="0">
                <a:solidFill>
                  <a:srgbClr val="0000FF"/>
                </a:solidFill>
                <a:latin typeface="Comic Sans MS" panose="030F0702030302020204" pitchFamily="66" charset="0"/>
              </a:rPr>
              <a:t>th</a:t>
            </a:r>
            <a:r>
              <a:rPr lang="en-US" altLang="en-US" sz="2800" b="1" smtClean="0">
                <a:solidFill>
                  <a:srgbClr val="0000FF"/>
                </a:solidFill>
                <a:latin typeface="Comic Sans MS" panose="030F0702030302020204" pitchFamily="66" charset="0"/>
              </a:rPr>
              <a:t> </a:t>
            </a:r>
            <a:r>
              <a:rPr lang="en-US" altLang="en-US" sz="2800" b="1">
                <a:solidFill>
                  <a:srgbClr val="0000FF"/>
                </a:solidFill>
                <a:latin typeface="Comic Sans MS" panose="030F0702030302020204" pitchFamily="66" charset="0"/>
              </a:rPr>
              <a:t>, </a:t>
            </a:r>
            <a:r>
              <a:rPr lang="en-US" altLang="en-US" sz="2800" b="1" smtClean="0">
                <a:solidFill>
                  <a:srgbClr val="0000FF"/>
                </a:solidFill>
                <a:latin typeface="Comic Sans MS" panose="030F0702030302020204" pitchFamily="66" charset="0"/>
              </a:rPr>
              <a:t>2020</a:t>
            </a:r>
            <a:endParaRPr lang="en-US" altLang="en-US" sz="28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24584" name="Rectangle 8"/>
          <p:cNvSpPr>
            <a:spLocks noChangeArrowheads="1"/>
          </p:cNvSpPr>
          <p:nvPr/>
        </p:nvSpPr>
        <p:spPr bwMode="auto">
          <a:xfrm>
            <a:off x="3962400" y="685800"/>
            <a:ext cx="52578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200" b="1">
                <a:solidFill>
                  <a:srgbClr val="FF0000"/>
                </a:solidFill>
                <a:latin typeface="Times New Roman" panose="02020603050405020304" pitchFamily="18" charset="0"/>
              </a:rPr>
              <a:t>How do you Learn English ?</a:t>
            </a:r>
          </a:p>
        </p:txBody>
      </p:sp>
      <p:sp>
        <p:nvSpPr>
          <p:cNvPr id="24585" name="Rectangle 9"/>
          <p:cNvSpPr>
            <a:spLocks noChangeArrowheads="1"/>
          </p:cNvSpPr>
          <p:nvPr/>
        </p:nvSpPr>
        <p:spPr bwMode="auto">
          <a:xfrm>
            <a:off x="5029200" y="1219201"/>
            <a:ext cx="2971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b="1">
                <a:solidFill>
                  <a:srgbClr val="FF0000"/>
                </a:solidFill>
                <a:latin typeface="Times New Roman" panose="02020603050405020304" pitchFamily="18" charset="0"/>
              </a:rPr>
              <a:t>Lesson 2 (1, 2, 3)</a:t>
            </a:r>
          </a:p>
        </p:txBody>
      </p:sp>
      <p:sp>
        <p:nvSpPr>
          <p:cNvPr id="24586" name="Rectangle 10"/>
          <p:cNvSpPr>
            <a:spLocks noChangeArrowheads="1"/>
          </p:cNvSpPr>
          <p:nvPr/>
        </p:nvSpPr>
        <p:spPr bwMode="auto">
          <a:xfrm>
            <a:off x="2286000" y="685800"/>
            <a:ext cx="143668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 b="1" u="sng" dirty="0">
                <a:solidFill>
                  <a:srgbClr val="0000FF"/>
                </a:solidFill>
                <a:latin typeface="Times New Roman" panose="02020603050405020304" pitchFamily="18" charset="0"/>
              </a:rPr>
              <a:t>Unit</a:t>
            </a:r>
            <a:r>
              <a:rPr lang="en-US" altLang="en-US" sz="3200" b="1" u="sng" dirty="0">
                <a:solidFill>
                  <a:srgbClr val="0000FF"/>
                </a:solidFill>
              </a:rPr>
              <a:t> 7:</a:t>
            </a:r>
          </a:p>
        </p:txBody>
      </p:sp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2057400" y="1524000"/>
            <a:ext cx="4343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b="1">
                <a:solidFill>
                  <a:srgbClr val="0000FF"/>
                </a:solidFill>
                <a:latin typeface=".VnSouthern" pitchFamily="34" charset="0"/>
              </a:rPr>
              <a:t>1. </a:t>
            </a:r>
            <a:r>
              <a:rPr lang="en-US" altLang="en-US" sz="2400" b="1" u="sng">
                <a:solidFill>
                  <a:srgbClr val="0000FF"/>
                </a:solidFill>
                <a:latin typeface=".VnSouthern" pitchFamily="34" charset="0"/>
              </a:rPr>
              <a:t>Look, listen and repeat.</a:t>
            </a:r>
          </a:p>
        </p:txBody>
      </p:sp>
      <p:sp>
        <p:nvSpPr>
          <p:cNvPr id="8" name="Rectangle 9"/>
          <p:cNvSpPr>
            <a:spLocks noChangeArrowheads="1"/>
          </p:cNvSpPr>
          <p:nvPr/>
        </p:nvSpPr>
        <p:spPr bwMode="auto">
          <a:xfrm>
            <a:off x="1993279" y="1943100"/>
            <a:ext cx="23622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b="1">
                <a:latin typeface="Times New Roman" panose="02020603050405020304" pitchFamily="18" charset="0"/>
              </a:rPr>
              <a:t> * </a:t>
            </a:r>
            <a:r>
              <a:rPr lang="en-US" altLang="en-US" sz="2400" b="1" u="sng">
                <a:latin typeface="Times New Roman" panose="02020603050405020304" pitchFamily="18" charset="0"/>
              </a:rPr>
              <a:t>Vocabulary</a:t>
            </a: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2057400" y="3680792"/>
            <a:ext cx="4343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b="1">
                <a:solidFill>
                  <a:srgbClr val="0000FF"/>
                </a:solidFill>
                <a:latin typeface=".VnSouthern" pitchFamily="34" charset="0"/>
              </a:rPr>
              <a:t>2. </a:t>
            </a:r>
            <a:r>
              <a:rPr lang="en-US" altLang="en-US" sz="2400" b="1" u="sng">
                <a:solidFill>
                  <a:srgbClr val="0000FF"/>
                </a:solidFill>
                <a:latin typeface=".VnSouthern" pitchFamily="34" charset="0"/>
              </a:rPr>
              <a:t>Point and say.</a:t>
            </a:r>
          </a:p>
        </p:txBody>
      </p:sp>
      <p:sp>
        <p:nvSpPr>
          <p:cNvPr id="16" name="Rectangle 9"/>
          <p:cNvSpPr>
            <a:spLocks noChangeArrowheads="1"/>
          </p:cNvSpPr>
          <p:nvPr/>
        </p:nvSpPr>
        <p:spPr bwMode="auto">
          <a:xfrm>
            <a:off x="2286000" y="4099892"/>
            <a:ext cx="23622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b="1">
                <a:latin typeface="Times New Roman" panose="02020603050405020304" pitchFamily="18" charset="0"/>
              </a:rPr>
              <a:t> * </a:t>
            </a:r>
            <a:r>
              <a:rPr lang="en-US" altLang="en-US" sz="2400" b="1" u="sng" smtClean="0">
                <a:latin typeface="Times New Roman" panose="02020603050405020304" pitchFamily="18" charset="0"/>
              </a:rPr>
              <a:t>Structures</a:t>
            </a:r>
            <a:endParaRPr lang="en-US" altLang="en-US" sz="2400" b="1" u="sng">
              <a:latin typeface="Times New Roman" panose="02020603050405020304" pitchFamily="18" charset="0"/>
            </a:endParaRPr>
          </a:p>
        </p:txBody>
      </p:sp>
      <p:sp>
        <p:nvSpPr>
          <p:cNvPr id="17" name="Rectangle 9"/>
          <p:cNvSpPr>
            <a:spLocks noChangeArrowheads="1"/>
          </p:cNvSpPr>
          <p:nvPr/>
        </p:nvSpPr>
        <p:spPr bwMode="auto">
          <a:xfrm>
            <a:off x="3124200" y="4480892"/>
            <a:ext cx="57912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b="1">
                <a:latin typeface="Times New Roman" panose="02020603050405020304" pitchFamily="18" charset="0"/>
              </a:rPr>
              <a:t>Why do you learn English?</a:t>
            </a:r>
            <a:endParaRPr lang="en-US" altLang="en-US" sz="2400" b="1" u="sng">
              <a:latin typeface="Times New Roman" panose="02020603050405020304" pitchFamily="18" charset="0"/>
            </a:endParaRPr>
          </a:p>
        </p:txBody>
      </p:sp>
      <p:sp>
        <p:nvSpPr>
          <p:cNvPr id="18" name="Rectangle 9"/>
          <p:cNvSpPr>
            <a:spLocks noChangeArrowheads="1"/>
          </p:cNvSpPr>
          <p:nvPr/>
        </p:nvSpPr>
        <p:spPr bwMode="auto">
          <a:xfrm>
            <a:off x="3022566" y="4861892"/>
            <a:ext cx="57912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b="1">
                <a:latin typeface="Times New Roman" panose="02020603050405020304" pitchFamily="18" charset="0"/>
              </a:rPr>
              <a:t>Because I want to ………………..</a:t>
            </a:r>
            <a:endParaRPr lang="en-US" altLang="en-US" sz="2400" b="1" u="sng">
              <a:latin typeface="Times New Roman" panose="02020603050405020304" pitchFamily="18" charset="0"/>
            </a:endParaRPr>
          </a:p>
        </p:txBody>
      </p:sp>
      <p:sp>
        <p:nvSpPr>
          <p:cNvPr id="14" name="Rectangle 9"/>
          <p:cNvSpPr>
            <a:spLocks noChangeArrowheads="1"/>
          </p:cNvSpPr>
          <p:nvPr/>
        </p:nvSpPr>
        <p:spPr bwMode="auto">
          <a:xfrm>
            <a:off x="2057400" y="2448340"/>
            <a:ext cx="5443330" cy="12324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b="1">
                <a:latin typeface="Times New Roman" panose="02020603050405020304" pitchFamily="18" charset="0"/>
              </a:rPr>
              <a:t> - foreign </a:t>
            </a:r>
            <a:r>
              <a:rPr lang="en-US" altLang="en-US" sz="2400" b="1" smtClean="0">
                <a:latin typeface="Times New Roman" panose="02020603050405020304" pitchFamily="18" charset="0"/>
              </a:rPr>
              <a:t>: nước ngoài</a:t>
            </a:r>
          </a:p>
          <a:p>
            <a:pPr eaLnBrk="1" hangingPunct="1"/>
            <a:r>
              <a:rPr lang="en-US" altLang="en-US" sz="2400" b="1" smtClean="0">
                <a:latin typeface="Times New Roman" panose="02020603050405020304" pitchFamily="18" charset="0"/>
              </a:rPr>
              <a:t>- foreign friends : bạn người nước ngoài</a:t>
            </a:r>
          </a:p>
          <a:p>
            <a:pPr eaLnBrk="1" hangingPunct="1"/>
            <a:r>
              <a:rPr lang="en-US" altLang="en-US" sz="2400" b="1" smtClean="0">
                <a:latin typeface="Times New Roman" panose="02020603050405020304" pitchFamily="18" charset="0"/>
              </a:rPr>
              <a:t>- foreign language: tiếng nước ngoài</a:t>
            </a:r>
          </a:p>
          <a:p>
            <a:pPr eaLnBrk="1" hangingPunct="1"/>
            <a:r>
              <a:rPr lang="en-US" altLang="en-US" sz="2400" b="1" smtClean="0">
                <a:latin typeface="Times New Roman" panose="02020603050405020304" pitchFamily="18" charset="0"/>
              </a:rPr>
              <a:t>- French: tiếng Pháp</a:t>
            </a:r>
          </a:p>
        </p:txBody>
      </p:sp>
      <p:sp>
        <p:nvSpPr>
          <p:cNvPr id="15" name="Rectangle 4"/>
          <p:cNvSpPr>
            <a:spLocks noChangeArrowheads="1"/>
          </p:cNvSpPr>
          <p:nvPr/>
        </p:nvSpPr>
        <p:spPr bwMode="auto">
          <a:xfrm>
            <a:off x="2133600" y="5039143"/>
            <a:ext cx="4343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b="1" dirty="0">
                <a:solidFill>
                  <a:srgbClr val="0000FF"/>
                </a:solidFill>
                <a:latin typeface=".VnSouthern" pitchFamily="34" charset="0"/>
              </a:rPr>
              <a:t>3. </a:t>
            </a:r>
            <a:r>
              <a:rPr lang="en-US" altLang="en-US" sz="2400" b="1" u="sng" dirty="0">
                <a:solidFill>
                  <a:srgbClr val="0000FF"/>
                </a:solidFill>
                <a:latin typeface=".VnSouthern" pitchFamily="34" charset="0"/>
              </a:rPr>
              <a:t>Let’s talk.</a:t>
            </a:r>
          </a:p>
        </p:txBody>
      </p:sp>
      <p:sp>
        <p:nvSpPr>
          <p:cNvPr id="19" name="Rectangle 9"/>
          <p:cNvSpPr>
            <a:spLocks noChangeArrowheads="1"/>
          </p:cNvSpPr>
          <p:nvPr/>
        </p:nvSpPr>
        <p:spPr bwMode="auto">
          <a:xfrm>
            <a:off x="1905000" y="5410206"/>
            <a:ext cx="82296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b="1" dirty="0">
                <a:latin typeface="Times New Roman" panose="02020603050405020304" pitchFamily="18" charset="0"/>
              </a:rPr>
              <a:t>   - Ask and answer questions about how and why you learn </a:t>
            </a:r>
          </a:p>
          <a:p>
            <a:pPr eaLnBrk="1" hangingPunct="1"/>
            <a:r>
              <a:rPr lang="en-US" altLang="en-US" sz="2400" b="1" dirty="0">
                <a:latin typeface="Times New Roman" panose="02020603050405020304" pitchFamily="18" charset="0"/>
              </a:rPr>
              <a:t>    English .</a:t>
            </a:r>
            <a:endParaRPr lang="en-US" altLang="en-US" sz="2400" b="1" u="sng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5493506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8" grpId="0"/>
      <p:bldP spid="10" grpId="0"/>
      <p:bldP spid="16" grpId="0"/>
      <p:bldP spid="17" grpId="0"/>
      <p:bldP spid="18" grpId="0"/>
      <p:bldP spid="14" grpId="0"/>
      <p:bldP spid="15" grpId="0"/>
      <p:bldP spid="1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Box 1"/>
          <p:cNvSpPr txBox="1">
            <a:spLocks noChangeArrowheads="1"/>
          </p:cNvSpPr>
          <p:nvPr/>
        </p:nvSpPr>
        <p:spPr bwMode="auto">
          <a:xfrm>
            <a:off x="3352800" y="990601"/>
            <a:ext cx="46482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4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Home-link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531" name="TextBox 2"/>
          <p:cNvSpPr txBox="1">
            <a:spLocks noChangeArrowheads="1"/>
          </p:cNvSpPr>
          <p:nvPr/>
        </p:nvSpPr>
        <p:spPr bwMode="auto">
          <a:xfrm>
            <a:off x="2443163" y="2197100"/>
            <a:ext cx="769620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Char char="-"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Write new words and structures. Then </a:t>
            </a: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learn </a:t>
            </a:r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them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by heart.</a:t>
            </a:r>
          </a:p>
          <a:p>
            <a:pPr>
              <a:buFontTx/>
              <a:buChar char="-"/>
            </a:pP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Prepare </a:t>
            </a:r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for lesson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part 4,5,6. page 49.</a:t>
            </a:r>
          </a:p>
        </p:txBody>
      </p:sp>
    </p:spTree>
    <p:extLst>
      <p:ext uri="{BB962C8B-B14F-4D97-AF65-F5344CB8AC3E}">
        <p14:creationId xmlns:p14="http://schemas.microsoft.com/office/powerpoint/2010/main" val="3942960320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76939" y="636103"/>
            <a:ext cx="72489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smtClean="0">
                <a:solidFill>
                  <a:srgbClr val="00B050"/>
                </a:solidFill>
                <a:latin typeface=".VnBodoni" pitchFamily="34" charset="0"/>
              </a:rPr>
              <a:t>Lucky numbers</a:t>
            </a:r>
            <a:endParaRPr lang="en-US" sz="4800">
              <a:solidFill>
                <a:srgbClr val="00B050"/>
              </a:solidFill>
              <a:latin typeface=".VnBodoni" pitchFamily="34" charset="0"/>
            </a:endParaRPr>
          </a:p>
        </p:txBody>
      </p:sp>
      <p:pic>
        <p:nvPicPr>
          <p:cNvPr id="3" name="Picture 5" descr="POINSET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582814"/>
            <a:ext cx="7222435" cy="3275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28451768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974848" y="1591833"/>
            <a:ext cx="6096000" cy="383181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5400" b="1" dirty="0">
                <a:solidFill>
                  <a:srgbClr val="C0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GOODBYE!</a:t>
            </a:r>
          </a:p>
          <a:p>
            <a:pPr algn="ctr">
              <a:spcBef>
                <a:spcPct val="50000"/>
              </a:spcBef>
            </a:pPr>
            <a:r>
              <a:rPr lang="en-US" altLang="en-US" sz="5400" b="1" dirty="0">
                <a:solidFill>
                  <a:srgbClr val="C0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THANKS FOR YOUR ATTENTION!</a:t>
            </a:r>
          </a:p>
        </p:txBody>
      </p:sp>
    </p:spTree>
    <p:extLst>
      <p:ext uri="{BB962C8B-B14F-4D97-AF65-F5344CB8AC3E}">
        <p14:creationId xmlns:p14="http://schemas.microsoft.com/office/powerpoint/2010/main" val="1061810686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 override="childStyle">
                                        <p:cTn id="6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1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 override="childStyle"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6" name="Picture 30" descr="tải xuống (1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725" y="4231277"/>
            <a:ext cx="21336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7" name="Title 1"/>
          <p:cNvSpPr>
            <a:spLocks/>
          </p:cNvSpPr>
          <p:nvPr/>
        </p:nvSpPr>
        <p:spPr bwMode="auto">
          <a:xfrm>
            <a:off x="778725" y="228599"/>
            <a:ext cx="10972800" cy="473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0" hangingPunct="0"/>
            <a:r>
              <a:rPr lang="en-US" sz="4400" smtClean="0">
                <a:solidFill>
                  <a:srgbClr val="FF3300"/>
                </a:solidFill>
              </a:rPr>
              <a:t>Lucky </a:t>
            </a:r>
            <a:r>
              <a:rPr lang="en-US" sz="4400">
                <a:solidFill>
                  <a:srgbClr val="FF3300"/>
                </a:solidFill>
              </a:rPr>
              <a:t>numbers</a:t>
            </a:r>
          </a:p>
        </p:txBody>
      </p:sp>
      <p:pic>
        <p:nvPicPr>
          <p:cNvPr id="23558" name="Picture 7" descr="tải xuống (1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2966" y="1613460"/>
            <a:ext cx="21336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20417" y="810638"/>
            <a:ext cx="7833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solidFill>
                  <a:srgbClr val="0070C0"/>
                </a:solidFill>
              </a:rPr>
              <a:t>How do you practise............? -&gt; I...............</a:t>
            </a:r>
            <a:endParaRPr lang="en-US" sz="3200">
              <a:solidFill>
                <a:srgbClr val="0070C0"/>
              </a:solidFill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8039986" y="4302738"/>
            <a:ext cx="2485208" cy="2149627"/>
            <a:chOff x="2403566" y="806494"/>
            <a:chExt cx="6467748" cy="4000637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432414" y="806494"/>
              <a:ext cx="6438900" cy="3990975"/>
            </a:xfrm>
            <a:prstGeom prst="rect">
              <a:avLst/>
            </a:prstGeom>
          </p:spPr>
        </p:pic>
        <p:sp>
          <p:nvSpPr>
            <p:cNvPr id="28" name="Rectangle 27"/>
            <p:cNvSpPr/>
            <p:nvPr/>
          </p:nvSpPr>
          <p:spPr>
            <a:xfrm>
              <a:off x="2403566" y="809897"/>
              <a:ext cx="6453051" cy="3997234"/>
            </a:xfrm>
            <a:prstGeom prst="rect">
              <a:avLst/>
            </a:prstGeom>
            <a:noFill/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Rounded Rectangle 3"/>
          <p:cNvSpPr/>
          <p:nvPr/>
        </p:nvSpPr>
        <p:spPr>
          <a:xfrm>
            <a:off x="8303315" y="5819574"/>
            <a:ext cx="1431235" cy="55659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rgbClr val="FF0000"/>
                </a:solidFill>
              </a:rPr>
              <a:t>speak</a:t>
            </a:r>
            <a:endParaRPr lang="en-US" sz="3200">
              <a:solidFill>
                <a:srgbClr val="FF0000"/>
              </a:solidFill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2169" y="1592427"/>
            <a:ext cx="2507033" cy="2061057"/>
          </a:xfrm>
          <a:prstGeom prst="rect">
            <a:avLst/>
          </a:prstGeom>
        </p:spPr>
      </p:pic>
      <p:sp>
        <p:nvSpPr>
          <p:cNvPr id="32" name="Rounded Rectangle 31"/>
          <p:cNvSpPr/>
          <p:nvPr/>
        </p:nvSpPr>
        <p:spPr>
          <a:xfrm>
            <a:off x="1083525" y="3091701"/>
            <a:ext cx="1431235" cy="55659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rgbClr val="FF0000"/>
                </a:solidFill>
              </a:rPr>
              <a:t>listen</a:t>
            </a:r>
            <a:endParaRPr lang="en-US" sz="3200">
              <a:solidFill>
                <a:srgbClr val="FF0000"/>
              </a:solidFill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87755" y="4138724"/>
            <a:ext cx="2330679" cy="2341281"/>
          </a:xfrm>
          <a:prstGeom prst="rect">
            <a:avLst/>
          </a:prstGeom>
        </p:spPr>
      </p:pic>
      <p:sp>
        <p:nvSpPr>
          <p:cNvPr id="34" name="Rounded Rectangle 33"/>
          <p:cNvSpPr/>
          <p:nvPr/>
        </p:nvSpPr>
        <p:spPr>
          <a:xfrm>
            <a:off x="4694661" y="5895774"/>
            <a:ext cx="1431235" cy="55659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rgbClr val="FF0000"/>
                </a:solidFill>
              </a:rPr>
              <a:t>read</a:t>
            </a:r>
            <a:endParaRPr lang="en-US" sz="3200">
              <a:solidFill>
                <a:srgbClr val="FF0000"/>
              </a:solidFill>
            </a:endParaRPr>
          </a:p>
        </p:txBody>
      </p:sp>
      <p:sp>
        <p:nvSpPr>
          <p:cNvPr id="147468" name="Rectangle 12"/>
          <p:cNvSpPr>
            <a:spLocks noChangeArrowheads="1"/>
          </p:cNvSpPr>
          <p:nvPr/>
        </p:nvSpPr>
        <p:spPr bwMode="auto">
          <a:xfrm>
            <a:off x="4408415" y="4138724"/>
            <a:ext cx="2607290" cy="236220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en-US" sz="8800"/>
              <a:t>5</a:t>
            </a:r>
          </a:p>
        </p:txBody>
      </p:sp>
      <p:sp>
        <p:nvSpPr>
          <p:cNvPr id="147466" name="Rectangle 10"/>
          <p:cNvSpPr>
            <a:spLocks noChangeArrowheads="1"/>
          </p:cNvSpPr>
          <p:nvPr/>
        </p:nvSpPr>
        <p:spPr bwMode="auto">
          <a:xfrm>
            <a:off x="779658" y="4090165"/>
            <a:ext cx="2629544" cy="2362200"/>
          </a:xfrm>
          <a:prstGeom prst="rect">
            <a:avLst/>
          </a:prstGeom>
          <a:solidFill>
            <a:srgbClr val="9933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en-US" sz="8800"/>
              <a:t>4</a:t>
            </a: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87755" y="1443773"/>
            <a:ext cx="2557634" cy="2271624"/>
          </a:xfrm>
          <a:prstGeom prst="rect">
            <a:avLst/>
          </a:prstGeom>
        </p:spPr>
      </p:pic>
      <p:sp>
        <p:nvSpPr>
          <p:cNvPr id="30" name="Rounded Rectangle 29"/>
          <p:cNvSpPr/>
          <p:nvPr/>
        </p:nvSpPr>
        <p:spPr>
          <a:xfrm>
            <a:off x="4984634" y="3124133"/>
            <a:ext cx="1431235" cy="55659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rgbClr val="FF0000"/>
                </a:solidFill>
              </a:rPr>
              <a:t>write</a:t>
            </a:r>
            <a:endParaRPr lang="en-US" sz="3200">
              <a:solidFill>
                <a:srgbClr val="FF0000"/>
              </a:solidFill>
            </a:endParaRPr>
          </a:p>
        </p:txBody>
      </p:sp>
      <p:pic>
        <p:nvPicPr>
          <p:cNvPr id="5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73925" y="228599"/>
            <a:ext cx="609600" cy="609600"/>
          </a:xfrm>
          <a:prstGeom prst="rect">
            <a:avLst/>
          </a:prstGeom>
        </p:spPr>
      </p:pic>
      <p:sp>
        <p:nvSpPr>
          <p:cNvPr id="147460" name="Rectangle 4"/>
          <p:cNvSpPr>
            <a:spLocks noChangeArrowheads="1"/>
          </p:cNvSpPr>
          <p:nvPr/>
        </p:nvSpPr>
        <p:spPr bwMode="auto">
          <a:xfrm>
            <a:off x="779659" y="1385473"/>
            <a:ext cx="2629544" cy="2295251"/>
          </a:xfrm>
          <a:prstGeom prst="rect">
            <a:avLst/>
          </a:prstGeom>
          <a:solidFill>
            <a:srgbClr val="00808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en-US" sz="8800"/>
              <a:t>1</a:t>
            </a:r>
          </a:p>
        </p:txBody>
      </p:sp>
      <p:sp>
        <p:nvSpPr>
          <p:cNvPr id="147462" name="Rectangle 6"/>
          <p:cNvSpPr>
            <a:spLocks noChangeArrowheads="1"/>
          </p:cNvSpPr>
          <p:nvPr/>
        </p:nvSpPr>
        <p:spPr bwMode="auto">
          <a:xfrm>
            <a:off x="4387756" y="1443773"/>
            <a:ext cx="2557634" cy="2286000"/>
          </a:xfrm>
          <a:prstGeom prst="rect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en-US" sz="8800"/>
              <a:t>2</a:t>
            </a:r>
          </a:p>
        </p:txBody>
      </p:sp>
      <p:sp>
        <p:nvSpPr>
          <p:cNvPr id="147470" name="Rectangle 14"/>
          <p:cNvSpPr>
            <a:spLocks noChangeArrowheads="1"/>
          </p:cNvSpPr>
          <p:nvPr/>
        </p:nvSpPr>
        <p:spPr bwMode="auto">
          <a:xfrm>
            <a:off x="8018132" y="4186976"/>
            <a:ext cx="2540000" cy="2286000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en-US" sz="8800"/>
              <a:t>6</a:t>
            </a:r>
          </a:p>
        </p:txBody>
      </p:sp>
      <p:sp>
        <p:nvSpPr>
          <p:cNvPr id="147464" name="Rectangle 8"/>
          <p:cNvSpPr>
            <a:spLocks noChangeArrowheads="1"/>
          </p:cNvSpPr>
          <p:nvPr/>
        </p:nvSpPr>
        <p:spPr bwMode="auto">
          <a:xfrm>
            <a:off x="7952616" y="1443773"/>
            <a:ext cx="2572578" cy="2379487"/>
          </a:xfrm>
          <a:prstGeom prst="rect">
            <a:avLst/>
          </a:prstGeom>
          <a:solidFill>
            <a:srgbClr val="F0F79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en-US" sz="880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883463990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74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1474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474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1474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7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7460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474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 nodeType="clickPar">
                      <p:stCondLst>
                        <p:cond delay="0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4" dur="500"/>
                                        <p:tgtEl>
                                          <p:spTgt spid="1474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7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7462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474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 nodeType="clickPar">
                      <p:stCondLst>
                        <p:cond delay="0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0" dur="500"/>
                                        <p:tgtEl>
                                          <p:spTgt spid="1474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7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7464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474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 nodeType="clickPar">
                      <p:stCondLst>
                        <p:cond delay="0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xit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26" dur="500"/>
                                        <p:tgtEl>
                                          <p:spTgt spid="1474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7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7466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474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 nodeType="clickPar">
                      <p:stCondLst>
                        <p:cond delay="0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8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2" dur="2000"/>
                                        <p:tgtEl>
                                          <p:spTgt spid="1474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7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7468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474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 nodeType="clickPar">
                      <p:stCondLst>
                        <p:cond delay="0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8" dur="500"/>
                                        <p:tgtEl>
                                          <p:spTgt spid="1474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7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7470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474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47468" grpId="0" animBg="1"/>
      <p:bldP spid="147466" grpId="0" animBg="1"/>
      <p:bldP spid="147460" grpId="0" animBg="1"/>
      <p:bldP spid="147462" grpId="0" animBg="1"/>
      <p:bldP spid="147470" grpId="0" animBg="1"/>
      <p:bldP spid="14746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82881"/>
            <a:ext cx="10515600" cy="1207008"/>
          </a:xfrm>
        </p:spPr>
        <p:txBody>
          <a:bodyPr>
            <a:normAutofit fontScale="90000"/>
          </a:bodyPr>
          <a:lstStyle/>
          <a:p>
            <a:r>
              <a:rPr lang="en-US" altLang="en-US" b="1" smtClean="0">
                <a:solidFill>
                  <a:srgbClr val="0000FF"/>
                </a:solidFill>
                <a:latin typeface="Comic Sans MS" panose="030F0702030302020204" pitchFamily="66" charset="0"/>
              </a:rPr>
              <a:t/>
            </a:r>
            <a:br>
              <a:rPr lang="en-US" altLang="en-US" b="1" smtClean="0">
                <a:solidFill>
                  <a:srgbClr val="0000FF"/>
                </a:solidFill>
                <a:latin typeface="Comic Sans MS" panose="030F0702030302020204" pitchFamily="66" charset="0"/>
              </a:rPr>
            </a:br>
            <a:r>
              <a:rPr lang="en-US" altLang="en-US" b="1" smtClean="0">
                <a:solidFill>
                  <a:srgbClr val="00B050"/>
                </a:solidFill>
                <a:latin typeface="Comic Sans MS" panose="030F0702030302020204" pitchFamily="66" charset="0"/>
              </a:rPr>
              <a:t>Tuesday, December 8</a:t>
            </a:r>
            <a:r>
              <a:rPr lang="en-US" altLang="en-US" b="1" baseline="30000" smtClean="0">
                <a:solidFill>
                  <a:srgbClr val="00B050"/>
                </a:solidFill>
                <a:latin typeface="Comic Sans MS" panose="030F0702030302020204" pitchFamily="66" charset="0"/>
              </a:rPr>
              <a:t>th</a:t>
            </a:r>
            <a:r>
              <a:rPr lang="en-US" altLang="en-US" b="1" smtClean="0">
                <a:solidFill>
                  <a:srgbClr val="00B050"/>
                </a:solidFill>
                <a:latin typeface="Comic Sans MS" panose="030F0702030302020204" pitchFamily="66" charset="0"/>
              </a:rPr>
              <a:t> , 2020</a:t>
            </a:r>
            <a:r>
              <a:rPr lang="en-US" altLang="en-US" b="1" dirty="0">
                <a:solidFill>
                  <a:srgbClr val="00B050"/>
                </a:solidFill>
                <a:latin typeface="Comic Sans MS" panose="030F0702030302020204" pitchFamily="66" charset="0"/>
              </a:rPr>
              <a:t/>
            </a:r>
            <a:br>
              <a:rPr lang="en-US" altLang="en-US" b="1" dirty="0">
                <a:solidFill>
                  <a:srgbClr val="00B050"/>
                </a:solidFill>
                <a:latin typeface="Comic Sans MS" panose="030F0702030302020204" pitchFamily="66" charset="0"/>
              </a:rPr>
            </a:b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342723"/>
          </a:xfrm>
          <a:noFill/>
        </p:spPr>
        <p:txBody>
          <a:bodyPr/>
          <a:lstStyle/>
          <a:p>
            <a:pPr marL="0" indent="0">
              <a:buNone/>
            </a:pPr>
            <a:r>
              <a:rPr lang="en-US" altLang="en-US" sz="48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Unit </a:t>
            </a:r>
            <a:r>
              <a:rPr lang="en-US" altLang="en-US" sz="4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US" alt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4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How do you </a:t>
            </a:r>
            <a:r>
              <a:rPr lang="en-US" alt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learn </a:t>
            </a:r>
            <a:r>
              <a:rPr lang="en-US" altLang="en-US" sz="4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English ?</a:t>
            </a:r>
          </a:p>
          <a:p>
            <a:pPr marL="0" indent="0" algn="ctr">
              <a:buNone/>
            </a:pPr>
            <a:r>
              <a:rPr lang="en-US" altLang="en-US" sz="4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Lesson 2 (1, 2, 3)</a:t>
            </a:r>
          </a:p>
          <a:p>
            <a:pPr marL="0" indent="0">
              <a:buNone/>
            </a:pPr>
            <a:endParaRPr lang="en-US" altLang="en-US" sz="4800" b="1" u="sng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2289338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576" y="0"/>
            <a:ext cx="2997346" cy="734804"/>
          </a:xfrm>
        </p:spPr>
        <p:txBody>
          <a:bodyPr>
            <a:normAutofit/>
          </a:bodyPr>
          <a:lstStyle/>
          <a:p>
            <a:r>
              <a:rPr lang="en-US" sz="4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Vocabulary:</a:t>
            </a:r>
            <a:endParaRPr lang="en-US" sz="40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7862" y="3998418"/>
            <a:ext cx="4414142" cy="182084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129052" y="963331"/>
            <a:ext cx="210660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Tx/>
              <a:buChar char="-"/>
            </a:pPr>
            <a:r>
              <a:rPr lang="en-US" sz="4400" smtClean="0"/>
              <a:t>foreign </a:t>
            </a:r>
            <a:endParaRPr lang="en-US" sz="44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4522" y="2241470"/>
            <a:ext cx="4414142" cy="18364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>
          <a:xfrm>
            <a:off x="835382" y="2530757"/>
            <a:ext cx="397891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Tx/>
              <a:buChar char="-"/>
            </a:pPr>
            <a:r>
              <a:rPr lang="en-US" sz="4400" smtClean="0"/>
              <a:t>foreign friends: </a:t>
            </a:r>
            <a:endParaRPr lang="en-US" sz="4400" dirty="0"/>
          </a:p>
        </p:txBody>
      </p:sp>
      <p:sp>
        <p:nvSpPr>
          <p:cNvPr id="9" name="Rectangle 8"/>
          <p:cNvSpPr/>
          <p:nvPr/>
        </p:nvSpPr>
        <p:spPr>
          <a:xfrm>
            <a:off x="732239" y="5357052"/>
            <a:ext cx="219861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Tx/>
              <a:buChar char="-"/>
            </a:pPr>
            <a:r>
              <a:rPr lang="en-US" sz="4400" smtClean="0"/>
              <a:t>French: </a:t>
            </a:r>
            <a:endParaRPr lang="en-US" sz="4400" dirty="0"/>
          </a:p>
        </p:txBody>
      </p:sp>
      <p:sp>
        <p:nvSpPr>
          <p:cNvPr id="3" name="Rounded Rectangle 2"/>
          <p:cNvSpPr/>
          <p:nvPr/>
        </p:nvSpPr>
        <p:spPr>
          <a:xfrm>
            <a:off x="1395617" y="1003494"/>
            <a:ext cx="45719" cy="200754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4445" y="-16922"/>
            <a:ext cx="4362450" cy="2040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595669" y="4078913"/>
            <a:ext cx="445833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Tx/>
              <a:buChar char="-"/>
            </a:pPr>
            <a:r>
              <a:rPr lang="en-US" sz="4400" smtClean="0"/>
              <a:t>foreign language: </a:t>
            </a:r>
            <a:endParaRPr lang="en-US" sz="44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837" y="4848354"/>
            <a:ext cx="2342322" cy="151268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7746" y="4848354"/>
            <a:ext cx="1320290" cy="1606972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2541930" y="4158401"/>
            <a:ext cx="45719" cy="200754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305130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9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8" grpId="0"/>
      <p:bldP spid="8" grpId="1"/>
      <p:bldP spid="9" grpId="0"/>
      <p:bldP spid="9" grpId="1"/>
      <p:bldP spid="3" grpId="0" animBg="1"/>
      <p:bldP spid="3" grpId="1" animBg="1"/>
      <p:bldP spid="13" grpId="0"/>
      <p:bldP spid="13" grpId="1"/>
      <p:bldP spid="14" grpId="0" animBg="1"/>
      <p:bldP spid="14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8380" y="92765"/>
            <a:ext cx="10515600" cy="662609"/>
          </a:xfrm>
        </p:spPr>
        <p:txBody>
          <a:bodyPr>
            <a:normAutofit fontScale="90000"/>
          </a:bodyPr>
          <a:lstStyle/>
          <a:p>
            <a:pPr algn="ctr"/>
            <a:r>
              <a:rPr lang="en-US" smtClean="0">
                <a:solidFill>
                  <a:srgbClr val="C00000"/>
                </a:solidFill>
                <a:latin typeface=".VnBlack" pitchFamily="34" charset="0"/>
              </a:rPr>
              <a:t>Guessing game</a:t>
            </a:r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288" y="755372"/>
            <a:ext cx="3180521" cy="2796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1480" y="800927"/>
            <a:ext cx="4996277" cy="2705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627" y="3591339"/>
            <a:ext cx="5034790" cy="2951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7205" y="3506027"/>
            <a:ext cx="2969169" cy="28956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557627" y="1931451"/>
            <a:ext cx="27096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solidFill>
                  <a:srgbClr val="FF0000"/>
                </a:solidFill>
              </a:rPr>
              <a:t>foreign friends</a:t>
            </a:r>
            <a:endParaRPr lang="en-US" sz="3200">
              <a:solidFill>
                <a:srgbClr val="FF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711480" y="5698637"/>
            <a:ext cx="27096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solidFill>
                  <a:schemeClr val="bg2">
                    <a:lumMod val="10000"/>
                  </a:schemeClr>
                </a:solidFill>
              </a:rPr>
              <a:t>talk with friend</a:t>
            </a:r>
            <a:endParaRPr lang="en-US" sz="320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1199" y="3531690"/>
            <a:ext cx="210914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solidFill>
                  <a:srgbClr val="FF0000"/>
                </a:solidFill>
              </a:rPr>
              <a:t>read comic books</a:t>
            </a:r>
            <a:endParaRPr lang="en-US" sz="320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369783" y="655141"/>
            <a:ext cx="27096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solidFill>
                  <a:srgbClr val="FF0000"/>
                </a:solidFill>
              </a:rPr>
              <a:t>watch cartoons</a:t>
            </a:r>
            <a:endParaRPr lang="en-US" sz="3200">
              <a:solidFill>
                <a:srgbClr val="FF0000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1" y="4329722"/>
            <a:ext cx="2809460" cy="182084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8772261" y="5592291"/>
            <a:ext cx="305910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smtClean="0"/>
              <a:t>foreign language </a:t>
            </a:r>
            <a:endParaRPr lang="en-US" sz="3200" dirty="0"/>
          </a:p>
        </p:txBody>
      </p:sp>
      <p:sp>
        <p:nvSpPr>
          <p:cNvPr id="15" name="TextBox 14"/>
          <p:cNvSpPr txBox="1"/>
          <p:nvPr/>
        </p:nvSpPr>
        <p:spPr>
          <a:xfrm>
            <a:off x="3947491" y="3006564"/>
            <a:ext cx="14663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solidFill>
                  <a:srgbClr val="FF0000"/>
                </a:solidFill>
              </a:rPr>
              <a:t>French</a:t>
            </a:r>
            <a:endParaRPr lang="en-US" sz="3200">
              <a:solidFill>
                <a:srgbClr val="FF0000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9658" y="800927"/>
            <a:ext cx="2019300" cy="2333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38439162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7" grpId="0"/>
      <p:bldP spid="20" grpId="0"/>
      <p:bldP spid="21" grpId="0"/>
      <p:bldP spid="22" grpId="0"/>
      <p:bldP spid="12" grpId="0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530" y="-151710"/>
            <a:ext cx="10515600" cy="721553"/>
          </a:xfrm>
        </p:spPr>
        <p:txBody>
          <a:bodyPr/>
          <a:lstStyle/>
          <a:p>
            <a:pPr algn="ctr"/>
            <a:r>
              <a:rPr lang="en-US">
                <a:solidFill>
                  <a:srgbClr val="C00000"/>
                </a:solidFill>
                <a:latin typeface=".VnBlack" pitchFamily="34" charset="0"/>
              </a:rPr>
              <a:t>Guessing game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6530" y="609600"/>
            <a:ext cx="10515600" cy="5169798"/>
          </a:xfrm>
        </p:spPr>
        <p:txBody>
          <a:bodyPr/>
          <a:lstStyle/>
          <a:p>
            <a:pPr marL="0" indent="0">
              <a:buNone/>
            </a:pPr>
            <a:endParaRPr lang="en-US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722" y="675860"/>
            <a:ext cx="3749330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2777386" y="636109"/>
            <a:ext cx="1874665" cy="2743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213651" y="675860"/>
            <a:ext cx="2398643" cy="2743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902723" y="626166"/>
            <a:ext cx="3749330" cy="28425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smtClean="0">
                <a:solidFill>
                  <a:srgbClr val="FF0000"/>
                </a:solidFill>
              </a:rPr>
              <a:t>1</a:t>
            </a:r>
            <a:endParaRPr lang="en-US" sz="6600">
              <a:solidFill>
                <a:srgbClr val="FF0000"/>
              </a:solidFill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9460" y="636109"/>
            <a:ext cx="2930678" cy="26769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2955" y="3780185"/>
            <a:ext cx="2637183" cy="262393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8071546" y="3561528"/>
            <a:ext cx="1523999" cy="28425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6977526" y="3561528"/>
            <a:ext cx="2709035" cy="285914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2801" y="3780185"/>
            <a:ext cx="2969169" cy="2598254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2688453" y="3670856"/>
            <a:ext cx="1963600" cy="28425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7551924" y="609605"/>
            <a:ext cx="1861542" cy="27299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813956" y="586415"/>
            <a:ext cx="2638098" cy="28425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228520" y="586415"/>
            <a:ext cx="3458041" cy="28425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smtClean="0">
                <a:solidFill>
                  <a:srgbClr val="FF0000"/>
                </a:solidFill>
              </a:rPr>
              <a:t>2</a:t>
            </a:r>
            <a:endParaRPr lang="en-US" sz="6600">
              <a:solidFill>
                <a:srgbClr val="FF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228520" y="3561528"/>
            <a:ext cx="3440883" cy="292209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smtClean="0">
                <a:solidFill>
                  <a:srgbClr val="FF0000"/>
                </a:solidFill>
              </a:rPr>
              <a:t>4</a:t>
            </a:r>
            <a:endParaRPr lang="en-US" sz="6600">
              <a:solidFill>
                <a:srgbClr val="FF0000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014331" y="3670856"/>
            <a:ext cx="2471034" cy="28425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902720" y="3641040"/>
            <a:ext cx="3709574" cy="28724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smtClean="0">
                <a:solidFill>
                  <a:srgbClr val="FF0000"/>
                </a:solidFill>
              </a:rPr>
              <a:t>3</a:t>
            </a:r>
            <a:endParaRPr lang="en-US" sz="66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0980622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13" grpId="0" animBg="1"/>
      <p:bldP spid="15" grpId="0" animBg="1"/>
      <p:bldP spid="19" grpId="0" animBg="1"/>
      <p:bldP spid="11" grpId="0" animBg="1"/>
      <p:bldP spid="10" grpId="0" animBg="1"/>
      <p:bldP spid="9" grpId="0" animBg="1"/>
      <p:bldP spid="14" grpId="0" animBg="1"/>
      <p:bldP spid="18" grpId="0" animBg="1"/>
      <p:bldP spid="1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0175" y="4149852"/>
            <a:ext cx="650875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770" y="2382838"/>
            <a:ext cx="650875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3224" y="5723066"/>
            <a:ext cx="604837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5996" y="3175127"/>
            <a:ext cx="650875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3564" y="3826002"/>
            <a:ext cx="6477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6887" y="1123951"/>
            <a:ext cx="619125" cy="61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829" y="1123951"/>
            <a:ext cx="619125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391" y="5734178"/>
            <a:ext cx="595313" cy="595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2246" y="0"/>
            <a:ext cx="793750" cy="795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2252870" y="675861"/>
            <a:ext cx="1325217" cy="44809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1</a:t>
            </a:r>
            <a:endParaRPr lang="en-US" sz="240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8720551" y="622853"/>
            <a:ext cx="1325217" cy="44809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2</a:t>
            </a:r>
            <a:endParaRPr lang="en-US" sz="240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3293165" y="6329491"/>
            <a:ext cx="1325217" cy="44809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3</a:t>
            </a:r>
            <a:endParaRPr lang="en-US" sz="240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9825641" y="6309613"/>
            <a:ext cx="1921229" cy="44809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4</a:t>
            </a:r>
            <a:endParaRPr lang="en-US" sz="240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5724939" y="3826002"/>
            <a:ext cx="329979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6793534" y="6675554"/>
            <a:ext cx="484187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9730509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 nodeType="clickPar">
                      <p:stCondLst>
                        <p:cond delay="0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2-1c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 nodeType="clickPar">
                      <p:stCondLst>
                        <p:cond delay="0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2-1a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 nodeType="clickPar">
                      <p:stCondLst>
                        <p:cond delay="0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2-1d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 nodeType="clickPar">
                      <p:stCondLst>
                        <p:cond delay="0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2-1b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 nodeType="clickPar">
                      <p:stCondLst>
                        <p:cond delay="0"/>
                      </p:stCondLst>
                      <p:childTnLst>
                        <p:par>
                          <p:cTn id="7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4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L2-1d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 nodeType="clickPar">
                      <p:stCondLst>
                        <p:cond delay="0"/>
                      </p:stCondLst>
                      <p:childTnLst>
                        <p:par>
                          <p:cTn id="7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0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L2-1b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 nodeType="clickPar">
                      <p:stCondLst>
                        <p:cond delay="0"/>
                      </p:stCondLst>
                      <p:childTnLst>
                        <p:par>
                          <p:cTn id="8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6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L2-1a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 nodeType="clickPar">
                      <p:stCondLst>
                        <p:cond delay="0"/>
                      </p:stCondLst>
                      <p:childTnLst>
                        <p:par>
                          <p:cTn id="8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2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L2-1c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 nodeType="clickPar">
                      <p:stCondLst>
                        <p:cond delay="0"/>
                      </p:stCondLst>
                      <p:childTnLst>
                        <p:par>
                          <p:cTn id="9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8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L2-1cab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2" grpId="0" animBg="1"/>
      <p:bldP spid="15" grpId="0" animBg="1"/>
      <p:bldP spid="16" grpId="0" animBg="1"/>
      <p:bldP spid="2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3524" y="166342"/>
            <a:ext cx="10515600" cy="1026353"/>
          </a:xfrm>
        </p:spPr>
        <p:txBody>
          <a:bodyPr>
            <a:noAutofit/>
          </a:bodyPr>
          <a:lstStyle/>
          <a:p>
            <a:pPr algn="ctr"/>
            <a:r>
              <a:rPr lang="en-US" altLang="en-US" sz="66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/>
            </a:r>
            <a:br>
              <a:rPr lang="en-US" altLang="en-US" sz="66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</a:br>
            <a:r>
              <a:rPr lang="en-US" altLang="en-US" sz="6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/>
            </a:r>
            <a:br>
              <a:rPr lang="en-US" altLang="en-US" sz="6600" b="1" dirty="0">
                <a:solidFill>
                  <a:srgbClr val="FF0000"/>
                </a:solidFill>
                <a:latin typeface="Times New Roman" panose="02020603050405020304" pitchFamily="18" charset="0"/>
              </a:rPr>
            </a:br>
            <a:r>
              <a:rPr lang="en-US" altLang="en-US" sz="4800" b="1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2. Point and say</a:t>
            </a:r>
            <a:r>
              <a:rPr lang="en-US" altLang="en-US" sz="4800" b="1" dirty="0">
                <a:solidFill>
                  <a:srgbClr val="FFC000"/>
                </a:solidFill>
                <a:latin typeface="Times New Roman" panose="02020603050405020304" pitchFamily="18" charset="0"/>
              </a:rPr>
              <a:t/>
            </a:r>
            <a:br>
              <a:rPr lang="en-US" altLang="en-US" sz="4800" b="1" dirty="0">
                <a:solidFill>
                  <a:srgbClr val="FFC000"/>
                </a:solidFill>
                <a:latin typeface="Times New Roman" panose="02020603050405020304" pitchFamily="18" charset="0"/>
              </a:rPr>
            </a:br>
            <a:r>
              <a:rPr lang="en-US" altLang="en-US" sz="4800" b="1" smtClean="0">
                <a:solidFill>
                  <a:srgbClr val="FF0000"/>
                </a:solidFill>
                <a:latin typeface="Times New Roman" panose="02020603050405020304" pitchFamily="18" charset="0"/>
              </a:rPr>
              <a:t>* Structures</a:t>
            </a:r>
            <a:r>
              <a:rPr lang="en-US" altLang="en-US" sz="6600" b="1" u="sng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/>
            </a:r>
            <a:br>
              <a:rPr lang="en-US" altLang="en-US" sz="6600" b="1" u="sng" dirty="0" smtClean="0">
                <a:solidFill>
                  <a:srgbClr val="FF0000"/>
                </a:solidFill>
                <a:latin typeface="Times New Roman" panose="02020603050405020304" pitchFamily="18" charset="0"/>
              </a:rPr>
            </a:br>
            <a:endParaRPr lang="en-US" sz="6600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mtClean="0"/>
              <a:t>        </a:t>
            </a:r>
          </a:p>
          <a:p>
            <a:pPr marL="0" indent="0">
              <a:buNone/>
            </a:pPr>
            <a:r>
              <a:rPr lang="en-US" sz="3600" b="1" smtClean="0">
                <a:latin typeface="Book Antiqua" pitchFamily="18" charset="0"/>
              </a:rPr>
              <a:t>        Why do you learn English?</a:t>
            </a:r>
            <a:endParaRPr lang="en-US" sz="3600" b="1" dirty="0" smtClean="0">
              <a:latin typeface="Book Antiqua" pitchFamily="18" charset="0"/>
            </a:endParaRPr>
          </a:p>
          <a:p>
            <a:pPr marL="0" indent="0">
              <a:buNone/>
            </a:pPr>
            <a:r>
              <a:rPr lang="en-US" sz="3600" b="1" smtClean="0">
                <a:latin typeface="Book Antiqua" pitchFamily="18" charset="0"/>
              </a:rPr>
              <a:t>-&gt; Because </a:t>
            </a:r>
            <a:r>
              <a:rPr lang="en-US" sz="3600" b="1" dirty="0" smtClean="0">
                <a:latin typeface="Book Antiqua" pitchFamily="18" charset="0"/>
              </a:rPr>
              <a:t>I want to sing English songs.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912876" y="1813968"/>
            <a:ext cx="10366248" cy="1962903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vi-VN" sz="4000" b="1" dirty="0">
                <a:solidFill>
                  <a:srgbClr val="0070C0"/>
                </a:solidFill>
              </a:rPr>
              <a:t>Why do you </a:t>
            </a:r>
            <a:r>
              <a:rPr lang="en-US" altLang="vi-VN" sz="4000" b="1">
                <a:solidFill>
                  <a:srgbClr val="0070C0"/>
                </a:solidFill>
              </a:rPr>
              <a:t>learn </a:t>
            </a:r>
            <a:r>
              <a:rPr lang="en-US" altLang="vi-VN" sz="4000" b="1" smtClean="0">
                <a:solidFill>
                  <a:srgbClr val="0070C0"/>
                </a:solidFill>
              </a:rPr>
              <a:t>English?</a:t>
            </a:r>
          </a:p>
          <a:p>
            <a:r>
              <a:rPr lang="en-US" altLang="vi-VN" sz="4000" b="1" smtClean="0">
                <a:solidFill>
                  <a:srgbClr val="0070C0"/>
                </a:solidFill>
              </a:rPr>
              <a:t>-&gt; Because </a:t>
            </a:r>
            <a:r>
              <a:rPr lang="en-US" altLang="vi-VN" sz="4000" b="1" dirty="0">
                <a:solidFill>
                  <a:srgbClr val="0070C0"/>
                </a:solidFill>
              </a:rPr>
              <a:t>I want to ________________.</a:t>
            </a:r>
            <a:endParaRPr lang="en-US" sz="4000" dirty="0">
              <a:solidFill>
                <a:srgbClr val="0070C0"/>
              </a:solidFill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4571" y="3525078"/>
            <a:ext cx="3162300" cy="33329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848138" y="4762357"/>
            <a:ext cx="9011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solidFill>
                  <a:schemeClr val="accent1">
                    <a:lumMod val="75000"/>
                  </a:schemeClr>
                </a:solidFill>
              </a:rPr>
              <a:t>E.g:</a:t>
            </a:r>
            <a:endParaRPr lang="en-US" sz="360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8975335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1361</TotalTime>
  <Words>443</Words>
  <Application>Microsoft Office PowerPoint</Application>
  <PresentationFormat>Custom</PresentationFormat>
  <Paragraphs>118</Paragraphs>
  <Slides>20</Slides>
  <Notes>1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Office Theme</vt:lpstr>
      <vt:lpstr>Quoi Son Primary School Welcome to our class!</vt:lpstr>
      <vt:lpstr>PowerPoint Presentation</vt:lpstr>
      <vt:lpstr>PowerPoint Presentation</vt:lpstr>
      <vt:lpstr> Tuesday, December 8th , 2020 </vt:lpstr>
      <vt:lpstr>Vocabulary:</vt:lpstr>
      <vt:lpstr>Guessing game</vt:lpstr>
      <vt:lpstr>Guessing game</vt:lpstr>
      <vt:lpstr>PowerPoint Presentation</vt:lpstr>
      <vt:lpstr>  2. Point and say * Structures </vt:lpstr>
      <vt:lpstr>* Intonation and stress</vt:lpstr>
      <vt:lpstr>PowerPoint Presentation</vt:lpstr>
      <vt:lpstr>PowerPoint Presentation</vt:lpstr>
      <vt:lpstr>WHO WANTS TO BE A MILLIONAIRE.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Tu Ky Town Primary School Welcome to our lesson</dc:title>
  <dc:creator>Admin</dc:creator>
  <cp:lastModifiedBy>Thanh Phuong</cp:lastModifiedBy>
  <cp:revision>276</cp:revision>
  <cp:lastPrinted>2019-11-10T15:33:45Z</cp:lastPrinted>
  <dcterms:created xsi:type="dcterms:W3CDTF">2019-11-10T08:55:53Z</dcterms:created>
  <dcterms:modified xsi:type="dcterms:W3CDTF">2020-12-07T12:50:10Z</dcterms:modified>
</cp:coreProperties>
</file>